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271" r:id="rId4"/>
    <p:sldId id="272" r:id="rId5"/>
    <p:sldId id="261" r:id="rId6"/>
    <p:sldId id="269" r:id="rId7"/>
    <p:sldId id="273" r:id="rId8"/>
    <p:sldId id="275" r:id="rId9"/>
    <p:sldId id="276" r:id="rId10"/>
    <p:sldId id="279" r:id="rId11"/>
    <p:sldId id="277" r:id="rId12"/>
    <p:sldId id="278" r:id="rId13"/>
    <p:sldId id="260" r:id="rId14"/>
  </p:sldIdLst>
  <p:sldSz cx="12192000" cy="6858000"/>
  <p:notesSz cx="6858000" cy="9144000"/>
  <p:embeddedFontLst>
    <p:embeddedFont>
      <p:font typeface="Open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F1BE29"/>
    <a:srgbClr val="D1D1D1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3" autoAdjust="0"/>
    <p:restoredTop sz="94660" autoAdjust="0"/>
  </p:normalViewPr>
  <p:slideViewPr>
    <p:cSldViewPr snapToGrid="0">
      <p:cViewPr varScale="1">
        <p:scale>
          <a:sx n="87" d="100"/>
          <a:sy n="87" d="100"/>
        </p:scale>
        <p:origin x="96" y="246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5559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430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63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69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xmlns="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xmlns="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xmlns="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xmlns="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xmlns="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xmlns="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xmlns="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xmlns="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xmlns="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xmlns="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xmlns="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xmlns="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xmlns="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xmlns="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xmlns="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xmlns="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dirty="0" smtClean="0"/>
              <a:t>Выпускная квалификационная</a:t>
            </a:r>
            <a:br>
              <a:rPr lang="ru-RU" sz="3600" dirty="0" smtClean="0"/>
            </a:br>
            <a:r>
              <a:rPr lang="ru-RU" sz="3600" dirty="0" smtClean="0"/>
              <a:t>работа по </a:t>
            </a:r>
            <a:r>
              <a:rPr lang="ru-RU" sz="3600" dirty="0"/>
              <a:t>курсу </a:t>
            </a:r>
            <a:r>
              <a:rPr lang="ru-RU" sz="3600" dirty="0" smtClean="0"/>
              <a:t>«</a:t>
            </a:r>
            <a:r>
              <a:rPr lang="ru-RU" sz="3600" dirty="0" err="1"/>
              <a:t>Data</a:t>
            </a:r>
            <a:r>
              <a:rPr lang="ru-RU" sz="3600" dirty="0"/>
              <a:t> </a:t>
            </a:r>
            <a:r>
              <a:rPr lang="ru-RU" sz="3600" dirty="0" err="1"/>
              <a:t>Science</a:t>
            </a:r>
            <a:r>
              <a:rPr lang="ru-RU" sz="3600" dirty="0"/>
              <a:t> </a:t>
            </a:r>
            <a:r>
              <a:rPr lang="ru-RU" sz="3600" dirty="0" err="1"/>
              <a:t>Pro</a:t>
            </a:r>
            <a:r>
              <a:rPr lang="ru-RU" sz="3600" dirty="0"/>
              <a:t>»</a:t>
            </a:r>
            <a:r>
              <a:rPr lang="ru-RU" dirty="0"/>
              <a:t/>
            </a:r>
            <a:br>
              <a:rPr lang="ru-RU" dirty="0"/>
            </a:b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Маслов Виктор Николаевич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D2E8A5C6-F120-492A-B908-124489466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375" y="4167454"/>
            <a:ext cx="11063268" cy="2070779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Коэффициент детерминации принимает </a:t>
            </a:r>
            <a:r>
              <a:rPr lang="ru-RU" sz="2400" dirty="0" smtClean="0"/>
              <a:t>отрицательное значение – </a:t>
            </a:r>
            <a:r>
              <a:rPr lang="ru-RU" sz="2400" dirty="0"/>
              <a:t>ошибка модели простого среднего становится меньше ошибки регрессионной модели. </a:t>
            </a:r>
          </a:p>
          <a:p>
            <a:r>
              <a:rPr lang="ru-RU" sz="2400" dirty="0" smtClean="0"/>
              <a:t>В </a:t>
            </a:r>
            <a:r>
              <a:rPr lang="ru-RU" sz="2400" dirty="0"/>
              <a:t>нашем случае модель не дает никого прогноза, что наглядно показывают графики, где мы видим, что данные распределены </a:t>
            </a:r>
            <a:r>
              <a:rPr lang="ru-RU" sz="2400" dirty="0" err="1"/>
              <a:t>стохастически</a:t>
            </a:r>
            <a:r>
              <a:rPr lang="ru-RU" sz="2400" dirty="0"/>
              <a:t>. </a:t>
            </a:r>
          </a:p>
          <a:p>
            <a:r>
              <a:rPr lang="ru-RU" sz="2400" dirty="0"/>
              <a:t>Разведывательный анализ предсказывал данный результат, данные имели облачное распределение и плохо коррелировали с </a:t>
            </a:r>
            <a:r>
              <a:rPr lang="ru-RU" sz="2400" dirty="0" err="1"/>
              <a:t>таргетом</a:t>
            </a:r>
            <a:r>
              <a:rPr lang="ru-RU" sz="2400" dirty="0"/>
              <a:t>.</a:t>
            </a:r>
            <a:endParaRPr lang="ru-RU" sz="2600" dirty="0"/>
          </a:p>
        </p:txBody>
      </p:sp>
      <p:sp>
        <p:nvSpPr>
          <p:cNvPr id="15" name="Текст 14"/>
          <p:cNvSpPr>
            <a:spLocks noGrp="1"/>
          </p:cNvSpPr>
          <p:nvPr>
            <p:ph type="body" idx="2"/>
          </p:nvPr>
        </p:nvSpPr>
        <p:spPr>
          <a:xfrm>
            <a:off x="6639913" y="1913800"/>
            <a:ext cx="5332079" cy="1760899"/>
          </a:xfrm>
        </p:spPr>
        <p:txBody>
          <a:bodyPr/>
          <a:lstStyle/>
          <a:p>
            <a:pPr marL="76200" indent="0">
              <a:buNone/>
            </a:pPr>
            <a:r>
              <a:rPr lang="ru-RU" sz="1800" dirty="0" smtClean="0"/>
              <a:t>Архитектора модели: </a:t>
            </a:r>
            <a:endParaRPr lang="ru-RU" sz="1800" dirty="0"/>
          </a:p>
          <a:p>
            <a:pPr marL="76200" indent="0" algn="just">
              <a:buNone/>
            </a:pPr>
            <a:r>
              <a:rPr lang="ru-RU" sz="1800" dirty="0" smtClean="0"/>
              <a:t>Два </a:t>
            </a:r>
            <a:r>
              <a:rPr lang="ru-RU" sz="1800" dirty="0"/>
              <a:t>слоя </a:t>
            </a:r>
            <a:r>
              <a:rPr lang="ru-RU" sz="1800" dirty="0" err="1"/>
              <a:t>Dense</a:t>
            </a:r>
            <a:r>
              <a:rPr lang="ru-RU" sz="1800" dirty="0"/>
              <a:t> с 64 и 32 нейронами и функцией активации «</a:t>
            </a:r>
            <a:r>
              <a:rPr lang="en-US" sz="1800" dirty="0" err="1"/>
              <a:t>relu</a:t>
            </a:r>
            <a:r>
              <a:rPr lang="ru-RU" sz="1800" dirty="0"/>
              <a:t>» (нелинейная функция активации) и один выходной слой </a:t>
            </a:r>
            <a:r>
              <a:rPr lang="ru-RU" sz="1800" dirty="0" err="1"/>
              <a:t>Dense</a:t>
            </a:r>
            <a:r>
              <a:rPr lang="ru-RU" sz="1800" dirty="0"/>
              <a:t> с одним нейроном</a:t>
            </a:r>
            <a:r>
              <a:rPr lang="ru-RU" dirty="0"/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7000689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xmlns="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Обучение, тестирование, выводы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xmlns="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4" name="AutoShape 6" descr="data:image/png;base64,iVBORw0KGgoAAAANSUhEUgAAAtIAAAGHCAYAAACdwbVzAAAAOXRFWHRTb2Z0d2FyZQBNYXRwbG90bGliIHZlcnNpb24zLjYuMiwgaHR0cHM6Ly9tYXRwbG90bGliLm9yZy8o6BhiAAAACXBIWXMAAA9hAAAPYQGoP6dpAAAlJElEQVR4nO3dfZSVdb3/4fcgDBJPCoKIoqAICYmRWgFaIBpih4N11ApK0MpM1Ew0LJe/KEk9+ZRJkspZoFlppZJlWhhpiVmocTAjQ9TA47MUCCoMsH9/uNiL4Zmv4IBc11qzFnvve9/7s++9GV5zz3eGmkqlUgkAALBZGjX0AAAAsD0S0gAAUEBIAwBAASENAAAFhDQAABQQ0gAAUEBIAwBAASENAAAFhDQAABQQ0gCbafLkyampqan30a5du/Tv3z+//OUvG3q8JEnnzp0zcuTIzb7fa6+9lrFjx+bee+/d4jMBvNMIaYBCkyZNyh//+Mc88MADue6667LTTjtlyJAh+cUvftHQoxV77bXX8o1vfENIA2yCxg09AMD26j3veU8OOeSQ6uWjjz46u+66a3784x9nyJAhDTgZAG8HZ6QBtpCdd945tbW1adKkSfW6BQsW5LTTTsuee+6Z2tra7Lvvvjn//POzdOnSJMkbb7yR3r17p2vXrlm4cGH1fs8//3w6dOiQ/v37Z8WKFUmSkSNHpkWLFnnssccycODANG/ePO3atcvpp5+e1157baPzzZs3L5/+9KfTvn37NG3aNAcccEAuv/zyrFy5Mkny9NNPp127dkmSb3zjG9VlKyVLRAB2BM5IAxRasWJFli9fnkqlkhdeeCGXXnpplixZkmHDhiV5M5IHDBiQuXPn5hvf+EZ69eqVP/zhD7n44oszc+bM3Hnnndl5553zk5/8JAcffHBOPvnk3HrrrVm5cmWGDx+eSqWSH//4x9lpp52qj1lXV5djjjkmX/jCF3LeeeflgQceyLhx4/LPf/5zg0tKXnrppfTt2zfLli3LhRdemM6dO+eXv/xlzjnnnMydOzfXXHNN9thjj9x99905+uij89nPfjaf+9znkqQa1wDUJ6QBCn3wgx+sd7lp06YZP358Bg0alCS54YYbMmvWrPzkJz/J8ccfnyQ56qij0qJFi4wZMyZTp07NUUcdlf333z8TJ07MJz7xiVx11VVZsGBB7r333tx9993ZY4896j3GsmXLMnr06Jx55pnV/TVp0iTnn39+pk+fnn79+q1z1iuuuCL/93//lz/96U95//vfnyQZNGhQVqxYke9///s566yz0q1btxx88MFJkr322mut5wdAfZZ2ABS68cYbM2PGjMyYMSN33XVXRowYkVGjRmX8+PFJkmnTpqV58+Y57rjj6t1v1VKJ3/72t9XrTjjhhHzxi1/Mueeem3HjxuVrX/tajjrqqHU+7vDhw+tdXnUG/He/+916Z502bVp69OhRjejVZ6lUKpk2bdqmPWkAqpyRBih0wAEHrPXDhv/85z/zla98JZ/+9KfzyiuvpEOHDqmpqal3v/bt26dx48Z55ZVX6l1/8sknZ8KECamtra2ecV5T48aN07Zt23rXdejQIUnW2t/qXnnllXTu3Hmt6zt27LjR+wKwbs5IA2xBvXr1yuuvv55//OMfadu2bV544YVUKpV627z44otZvnx5dtttt+p1S5YsyWc+85l069YtzZo1q65PXtPy5cvXit7nn38+SdYK7NW1bds2zz333FrXP/vss0lSbxYANo2QBtiCZs6cmeTNH9AbOHBgFi9enClTptTb5sYbb0ySDBw4sHrdqaeemnnz5uW2227L//zP/+SOO+7IlVdeuc7H+OEPf1jv8o9+9KMkSf/+/dc718CBA/O3v/0tjzzyyFqz1NTUZMCAAUneXOedJK+//vqGnygAlnYAlPrrX/+a5cuXJ3lzacRtt92WqVOn5mMf+1i6dOmSE088Md/73vcyYsSIPP300znwwANz//3356KLLsoxxxyTI488MkkyceLE3HTTTZk0aVJ69uyZnj175vTTT8+YMWPSr1+/euuaa2trc/nll2fx4sU59NBDq7+1Y/DgwTnssMPWO+uXv/zl3HjjjfnoRz+ab37zm9lnn31y55135pprrskXv/jFdOvWLUnSsmXL7LPPPvn5z3+egQMHpk2bNtltt93WuSwEYIdXAWCzTJo0qZKk3kfr1q0r733veytXXHFF5Y033qhu+8orr1ROPfXUyh577FFp3LhxZZ999ql89atfrW4za9asSrNmzSojRoyo9xhvvPFG5eCDD6507ty58q9//atSqVQqI0aMqDRv3rwya9asSv/+/SvNmjWrtGnTpvLFL36xsnjx4nr332effdba5z//+c/KsGHDKm3btq00adKk0r1798qll15aWbFiRb3t7rnnnkrv3r0rTZs2rSRZaz8AvKmmUllj8R4A26SRI0fmZz/7WRYvXtzQowAQa6QBAKCIkAYAgAKWdgAAQAFnpAEAoICQBgCAAkIaAAAKFP+HLCtXrsyzzz6bli1bpqamZkvOBAAADaJSqeTVV19Nx44d06jRhs85F4f0s88+m06dOpXeHQAAtlnz58/PXnvttcFtikO6ZcuW1Qdp1apV6W4AAGCbsWjRonTq1KnauhtSHNKrlnO0atVKSAMA8I6yKUuX/bAhAAAUENIAAFBASAMAQAEhDQAABYQ0AAAUENIAAFBASAMAQAEhDQAABYQ0AAAUENIAAFBASAMAQAEhDQAABYQ0AAAUENIAAFBASAMAQAEhDQAABYQ0AAAUENIAAFBASAMAQAEhDQAABYQ0AAAUENIAAFBASAMAQAEhDQAABYQ0AAAUENIAAFCgcUMPALxzVSqV1NXVNfQY26TVj02TJk1SU1PTwBNtnxw7oCEJaWCrqauryyWXXNLQY/AOdt5556W2trahxwB2UJZ2AABAAWekgbfFiFPenyZNdmroMbYZdXUrcsN1f07i2Gyu1Y8dQEMS0sDbokmTncTiejg2ANsnSzsA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0LihB2holUoldXV1SZImTZqkpqamgScCAHj7aaLNt8Ofka6rq8sll1ySSy65pPrmAQDY0WiizbfDhzQAAJ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TYbkP68ccfz1VXXZXHH3/8LW0DAEC5NXtr2rRpufDCCzNt2rQtts9t1XYZ0nV1dfnVr36VhQsX5le/+lXq6uqKtgEAoNyavbVw4cJMnz49lUol06dPz2uvvfaW97ktN9x2GdL3339/Fi9enCRZvHhx7r///qJtAAAot2ZvTZo0KZVKJUlSqVRyyy23vOV9bssN17ihB9hcCxYsqH6lk6T6Fc9BBx2UNm3abPI2q6zaJkmWLVv2Nj0L2DGs/ndq9b9r8Fb4vA1bx+Z+zl5Xby1atKjeNvPnz8+TTz6Zfffdd5Nm2JyG2xZsckgvXbo0S5curV5e80C9HSqVSu6666513nbXXXdl2LBh1T9vaJuamprqdat/u+CKK67YgtMCq1u+fGVqaxt6Ct4Jli9fWf2zz9uwddTV1aVp06brvX1DTbamW2+9NaNHj06jRhteCLEpnbd6w20LNnlpx8UXX5zWrVtXPzp16rQ151qnl19+OXPnzs3KlSvrXb9y5crMnTs3L7/88iZtAwBAufX11rq8/vrreeKJJ4r3uS033Cafkf7qV7+as88+u3p50aJFb3tM77bbbtlvv/3y5JNP1vuWQ6NGjdKlS5fstttuSbJJ26zSpEmT6p/PPvvs1DplBlvMsmXLqmcMGzfeLn8kg23Q6u8ln7dhy1n9c/bqfbQu62uydWnWrFm6du260cff1M7blmxySDdt2nSDp/jfDjU1NRk8eHCuueaatV60wYMHV0/3b8o2q+9zldraWp+QYSvZ1r4dx/bL523Y+jb2OXtDTbam4447bqPLOja2z3U13LZguztF1KZNm/Tr1696MGtqatKvX796C9A3ZRsAAMqtq7datWpVb5tOnTqlS5cub2mf23LDbXchnSSHHXZYWrRokSRp2bJlDjvssKJtAAAot2ZvnXTSSfUi+BOf+MRb3ue23HDbZUg3adIkxxxzTFq3bp3Bgwevcx3PpmwDAEC5NXurdevW1TPK/fr1y7ve9a63vM9tueG2u98jvUr37t3TvXv3t7wNAADl1uytI444IkccccQW3ee2ars8Iw0AAA1N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Ro39AANrUmTJjnvvPOqfwYA2BFpos23w4d0TU1NamtrG3oMAIAGpYk2n6Ud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oHFDDwDsGOrqVjT0CNuU1Y+HY7N5HC9gWyGkgbfFDdf9uaFH2GY5NgDbJ0s7AACgQE2lUqmU3HHRokVp3bp1Fi5cmFatWm3puYB3gEqlkrq6uoYeY5u0+rFp0qRJampqGnii7ZNjB2xpm9O4lnYAW01NTU1qa2sbeoxtVtOmTRt6BADeAks7AACggJAGAIACQhoAAAoIaQAAKCCkAQCggJAGAIACQhoAAAoIaQAAKCCkAQCggJAGAIACQhoAAAoIaQAAKCCkAQCggJAGAIACQhoAAAoIaQAAKCCkAQCggJAGAIACQhoAAAoIaQAAKCCkAQCggJAGAIACQhoAAAoIaQAAKCCkAQCggJAGAIACQhoAAAo0Lr1jpVJJkixatGiLDQMAAA1pVduuat0NKQ7pV199NUnSqVOn0l0AAMA26dVXX03r1q03uE1NZVNyex1WrlyZZ599Ni1btkxNTU3RgGx9ixYtSqdOnTJ//vy0atWqocdhK/E67xi8zjsGr/OOweu87apUKnn11VfTsWPHNGq04VXQxWekGzVqlL322qv07rzNWrVq5S/qDsDrvGPwOu8YvM47Bq/ztmljZ6JX8cOGAABQQEgDAEABIf0O17Rp03z9619P06ZNG3oUtiKv847B67xj8DrvGLzO7wzFP2wIAAA7MmekAQCggJAGAIACQhoAAAoIaQAAKCCk36F+//vfZ8iQIenYsWNqamoyZcqUhh6JLeziiy/OoYcempYtW6Z9+/Y59thj8/jjjzf0WGxhEyZMSK9evar/aUOfPn1y1113NfRYbGUXX3xxampqctZZZzX0KGxBY8eOTU1NTb2PDh06NPRYvAVC+h1qyZIlOeiggzJ+/PiGHoWt5L777suoUaPy4IMPZurUqVm+fHk+8pGPZMmSJQ09GlvQXnvtlUsuuSQPPfRQHnrooRxxxBEZOnRoHnvssYYeja1kxowZue6669KrV6+GHoWtoGfPnnnuueeqH48++mhDj8RbUPxfhLNtGzx4cAYPHtzQY7AV3X333fUuT5o0Ke3bt8/DDz+cD33oQw00FVvakCFD6l3+1re+lQkTJuTBBx9Mz549G2gqtpbFixdn+PDhuf766zNu3LiGHoetoHHjxs5Cv4M4Iw3vEAsXLkyStGnTpoEnYWtZsWJFbr755ixZsiR9+vRp6HHYCkaNGpWPfvSjOfLIIxt6FLaSOXPmpGPHjunSpUs++clP5sknn2zokXgLnJGGd4BKpZKzzz47hx12WN7znvc09DhsYY8++mj69OmTN954Iy1atMjtt9+eHj16NPRYbGE333xzHnnkkcyYMaOhR2Er+cAHPpAbb7wx3bp1ywsvvJBx48alb9++eeyxx9K2bduGHo8CQhreAU4//fTMmjUr999/f0OPwlbQvXv3zJw5M//+979z6623ZsSIEbnvvvvE9DvI/Pnz86UvfSm/+c1vsvPOOzf0OGwlqy+5PPDAA9OnT5/st99+ueGGG3L22Wc34GSUEtKwnTvjjDNyxx135Pe//3322muvhh6HraC2tjZdu3ZNkhxyyCGZMWNGrrrqqlx77bUNPBlbysMPP5wXX3wxBx98cPW6FStW5Pe//33Gjx+fpUuXZqeddmrACdkamjdvngMPPDBz5sxp6FEoJKRhO1WpVHLGGWfk9ttvz7333psuXbo09Ei8TSqVSpYuXdrQY7AFDRw4cK3f3nDSSSfl3e9+d8aMGSOi36GWLl2a2bNn5/DDD2/oUSgkpN+hFi9enCeeeKJ6+amnnsrMmTPTpk2b7L333g04GVvKqFGj8qMf/Sg///nP07Jlyzz//PNJktatW6dZs2YNPB1byte+9rUMHjw4nTp1yquvvpqbb745995771q/tYXtW8uWLdf6+YbmzZunbdu2fu7hHeScc87JkCFDsvfee+fFF1/MuHHjsmjRoowYMaKhR6OQkH6HeuihhzJgwIDq5VVrr0aMGJHJkyc30FRsSRMmTEiS9O/fv971kyZNysiRI9/+gdgqXnjhhXzmM5/Jc889l9atW6dXr165++67c9RRRzX0aMBmeuaZZ/KpT30qL7/8ctq1a5cPfvCDefDBB7PPPvs09GgUqqlUKpWGHgIAALY3fo80AAAUENIAAFBASAMAQAEhDQAABYQ0AAAUENIAAFBASAMAQAEhDQAABYQ0AAAUENKwjXr++edzxhlnZN99903Tpk3TqVOnDBkyJL/97W8bejQAIEnjhh4AWNvTTz+dfv36ZZdddsm3v/3t9OrVK3V1dfn1r3+dUaNG5e9//3tDjwgAOzxnpGEbdNppp6WmpiZ//vOfc9xxx6Vbt27p2bNnzj777Dz44IPV7ebNm5ehQ4emRYsWadWqVU444YS88MIL9fY1YcKE7LfffqmtrU337t3zgx/8oHpb586dU1NTs86PyZMnJ0lqamoyZcqUevvs379/zjrrrOrlf/3rXznxxBOz66675l3velcGDx6cOXPmVG+fPHlydtlll3r72GWXXaqPkSRjx47Ne9/73nrbTJo0KQcccEB23nnnvPvd784111xTve3pp59OTU1NZs6cWe8+nTt3zne+853q5TXnnzhxYmpqaurNv2zZsnzlK1/JnnvumebNm+cDH/hA7r333mxITU1Namtr6x3vl156KU2bNk1NTU31urlz52bo0KHZfffd06JFixx66KG55557qrf3799/va/B2LFjq8/pwgsvzLBhw9KiRYt07NgxV1999VrzbOx5rnlskmTkyJE59thjN3neDR2Pjb1PbrrpphxyyCFp2bJlOnTokGHDhuXFF1+s3n7vvfeu91isvu9HH300RxxxRJo1a5a2bdvmlFNOyeLFi+s99rr2tfp7cM3nnaz9Pl3zPbls2bLst99+qampyb///e8Nzrv6e+CBBx7Ihz70oTRr1iydOnXKmWeemSVLltR77LFjx651/9XnW9drBzQ8IQ3bmAULFuTuu+/OqFGj0rx587VuX/UPfaVSybHHHpsFCxbkvvvuy9SpUzN37tx84hOfqG57++2350tf+lJGjx6dv/71r/nCF76Qk046Kb/73e+SJDNmzMhzzz2X5557LnvttVe+853vVC+vvp+NGTlyZB566KHccccd+eMf/5hKpZJjjjkmdXV1xcfh+uuvz/nnn59vfetbmT17di666KJccMEFueGGG4r3uWTJkvy///f/0qJFi3rXn3TSSZk+fXpuvvnmzJo1K8cff3yOPvroel8MrEv79u0zadKk6uVJkyalXbt29bZZvHhxjjnmmNxzzz35y1/+kkGDBmXIkCGZN29ekuS2226rHvM+ffpk9OjR1cvnnHNOdT+XXnppevXqlUceeSRf/epX8+UvfzlTp07drOe5KTY271uxbNmyXHjhhfnf//3fTJkyJU899VRGjhy51naPP/549Rg899xz9W577bXXcvTRR2fXXXfNjBkz8tOf/jT33HNPTj/99HrbVSqVevvaEhE6fvz4euHft2/f6oy33nprkqw196OPPppBgwbl4x//eGbNmpVbbrkl999//zrn7dmzZ/W+J5xwwlueF9j6LO2AbcwTTzyRSqWSd7/73Rvc7p577smsWbPy1FNPpVOnTkmSH/zgB+nZs2dmzJiRQw89NJdddllGjhyZ0047LUmqZ7Qvu+yyDBgwoF707bTTTmndunU6dOiwWfPOmTMnd9xxR6ZPn56+ffsmSX74wx+mU6dOmTJlSo4//vjN2t8qF154YS6//PJ8/OMfT5J06dIlf/vb33LttddmxIgRRfv89re/nR49emT58uXV6+bOnZsf//jHeeaZZ9KxY8ckyTnnnJO77747kyZNykUXXbTe/X32s5/NxIkTM2bMmCRvngU++eSTc+GFF1a3Oeigg3LQQQdVL48bNy6333577rjjjpx++ulp06ZN9bba2tq0aNFina9Bv379ct555yVJunXrlunTp+fKK6/MUUcdtUnPc1NtbN634uSTT67+ed999813v/vdvP/978/ixYvrRX/79u3X+g7GKj/84Q/z+uuv58Ybb6x+oTl+/PgMGTIk//3f/53dd989SapfxK36LkPr1q3f0uwLFizIuHHjMmbMmFxwwQVJ3ny9Vr1Wq17HNV+7Sy+9NMOGDauemd9///3z3e9+Nx/+8IczYcKE7LzzztV5mzVrVr1/s2bNsnTp0rc0M7D1OSMN25hVZ9JW/9bwusyePTudOnWqRnSS9OjRI7vssktmz55d3aZfv3717tevX7/q7ZvqU5/6VFq0aFH9+MMf/lBvjsaNG+cDH/hA9bq2bdume/fum/04q7z00kuZP39+PvvZz9Z73HHjxmXu3Ln1tu3bt2+9bdZ35vTZZ5/NFVdckcsuu6ze9Y888kgqlUq6detWbz/33XffWo+1pt69e2eXXXbJtGnT8rvf/S6tWrXK+973vnrbLFmyJF/5yleqr02LFi3y97//fbPP8Pbp02ety+s6vut7nptqY/NedNFF6z3eG3qfJMlf/vKXDB06NPvss09atmyZ/v37J8lmHYvZs2fnoIMOqvfdmn79+mXlypV5/PHHq9ctWrQojRo1SrNmzda7r1/+8pf15j311FPXu+03v/nNDBgwIIcddtgmz5okDz/8cCZPnlzvcQYNGpSVK1fmqaeeqjfvur4DtboxY8akRYsWadeuXQ4//PBMmzZts2YBtjxnpGEbs//++6empiazZ89eaw3n6iqVyjpje83r19xmfffbkCuvvDJHHnlk9fLw4cPr7W9z5tsUK1euTPLm8o7VAz1588z56m655ZYccMAB1cur4mxN559/fo4//vi11mGvXLkyO+20Ux5++OG19r0pSyNOOeWUXH/99alUKvn85z+/1u3nnntufv3rX+eyyy5L165d06xZsxx33HFZtmzZRve9Mes6vut7nptqY/Oeeuqp9ZYdrDqLn2z4fbJkyZJ85CMfyUc+8pHcdNNNadeuXebNm5dBgwZt1rHY0Ptq9eufffbZ7L777mnUaP3niwYMGJAJEyZUL992223r/A7EnDlzMnHixMycOTPPPPPMJs+avPn++sIXvpAzzzxzrdv23nvvevOufizX5dxzz83IkSPz2muv5eqrr87QoUPzzDPPvOWz7UA5IQ3bmDZt2mTQoEH53ve+lzPPPHOts1T//ve/s8suu6RHjx6ZN29e5s+fXz0r/be//S0LFy6shuUBBxyQ+++/PyeeeGL1/g888EC98NwUHTp0SNeuXauXVz/Lt2oJwZ/+9Kfq0o5XXnkl//jHPzb7cVbZfffds+eee+bJJ5+sF2Pr0qlTp3qzNW689qe1mTNn5mc/+1m9M5ar9O7dOytWrMiLL76Yww8/fLNnHTZsWL72ta+lUqlk4sSJa/16wj/84Q8ZOXJkPvaxjyV5cw3y008/vdmPs/oPma66vObynw09z021sXnbtGlTbznK6jb0Pvn73/+el19+OZdcckn1/frQQw9t9nw9evTIDTfckCVLllT/bkyfPj2NGjVKt27dqtvNmDEjvXv33uC+mjdvXm/e9u3br3O7MWPG5HOf+1y6du262SH9vve9L4899li9x1nTypUr88gjj2TUqFEb3Nduu+1W3c/Xv/71TJw4MXPmzMkhhxyyWTMBW46Qhm3QNddck759++b9739/vvnNb6ZXr15Zvnx5pk6dmgkTJmT27Nk58sgj06tXrwwfPjzf+c53snz58px22mn58Ic/XP2H9dxzz80JJ5yQ973vfRk4cGB+8Ytf5Lbbbtuk38Kwqfbff/8MHTo0n//853PttdemZcuWOe+887Lnnntm6NCh9bZ944036l2uq6urXrfmet6xY8fmzDPPTKtWrTJ48OAsXbo0Dz30UP71r3/l7LPP3qwZL7vssowePXqdZ/y6deuW4cOH58QTT8zll1+e3r175+WXX860adNy4IEH5phjjtngvlu0aJHvf//7WblyZVq2bLnW7V27ds1tt92WIUOGpKamJhdccEH1jPvmmD59er797W/n2GOPzdSpU/PTn/40d9555yY/z1WWL19e73VYsWJFVq5cmbq6ujRp0mSLzbumvffeO7W1tbn66qtz6qmn5q9//Wu9teSbavjw4fn617+eESNGZOzYsXnppZdyxhln5DOf+Ux23333LF68OBMnTsyPfvSj/OQnP3nLcz/xxBOZN29ennjiiaL7jxkzJh/84AczatSofP7zn0/z5s0ze/bsTJ06NVdffXXmz5+fsWPH5sUXX8wnP/nJDe5r1Wv3+uuv57rrrkuzZs2y3377Fc0FbBnWSMM2qEuXLnnkkUcyYMCAjB49Ou95z3ty1FFH5be//W31W9GrfiXYrrvumg996EM58sgjs+++++aWW26p7ufYY4/NVVddlUsvvTQ9e/bMtddem0mTJq13+UOpSZMm5eCDD85//Md/pE+fPqlUKvnVr36VJk2aVLdZuHBhmjVrVv1YuHBhTjnllOrlb33rW/X2+bnPfS4TJ07M5MmTc+CBB+bDH/5wJk+enC5dumz2fC1btsy55567wflPPPHEjB49Ot27d89//ud/5k9/+lO99ecbctxxx633tyxceeWV2XXXXdO3b98MGTIkgwYNWmsd9aYYPXp0Hn744fTu3bv6g5iDBg2qt83Gnmfy5hdXq78ON910U37xi19Ul6VsqXnX1K5du0yePDk//elP06NHj1xyySVF67jf9a535de//nUWLFiQQw89NMcdd1wGDhyY8ePHJ0mmTp2a66+/Ptdee23+67/+6y3PvWTJkpx//vnrPQu/Mb169cp9992XOXPm5PDDD0/v3r1zwQUXZI899kiSXHXVVXniiSfym9/8ZqPvt1WvXceOHXPnnXfm1ltvza677lo0F7Bl1FTWt8ARgG1C586dc9ZZZ9X7ncxb0pQpUzJlypR6v9cbgI1zRhpgB7fTTjvV++4BAJvGGmmAHdyQIUMyZMiQhh4DYLtjaQcAABSwtAMAAAoIaQAAKCCkAQCggJAGAIACQhoAAAoIaQAAKCCkAQCggJAGAIAC/x8Xo8gtyYuEl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741537"/>
              </p:ext>
            </p:extLst>
          </p:nvPr>
        </p:nvGraphicFramePr>
        <p:xfrm>
          <a:off x="273628" y="2001936"/>
          <a:ext cx="6005986" cy="135931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847383"/>
                <a:gridCol w="2158603"/>
              </a:tblGrid>
              <a:tr h="377707"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dirty="0" smtClean="0">
                          <a:solidFill>
                            <a:srgbClr val="065CAB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Метрика </a:t>
                      </a:r>
                      <a:endParaRPr lang="ru-RU" sz="1400" dirty="0">
                        <a:solidFill>
                          <a:srgbClr val="065CA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dirty="0" smtClean="0">
                          <a:solidFill>
                            <a:srgbClr val="065CAB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Значение</a:t>
                      </a:r>
                      <a:endParaRPr lang="ru-RU" sz="1400" dirty="0">
                        <a:solidFill>
                          <a:srgbClr val="065CA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1523">
                <a:tc>
                  <a:txBody>
                    <a:bodyPr/>
                    <a:lstStyle/>
                    <a:p>
                      <a:pPr marL="0" marR="0" lvl="0" indent="4445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2057400" algn="l"/>
                        </a:tabLst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  <a:effectLst/>
                        </a:rPr>
                        <a:t>Коэффициент детерминации</a:t>
                      </a:r>
                      <a:endParaRPr lang="ru-RU" sz="14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44450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2057400" algn="l"/>
                        </a:tabLst>
                        <a:defRPr/>
                      </a:pPr>
                      <a:r>
                        <a:rPr lang="ru-RU" sz="1400" b="0" dirty="0" smtClean="0">
                          <a:solidFill>
                            <a:schemeClr val="tx1"/>
                          </a:solidFill>
                          <a:effectLst/>
                        </a:rPr>
                        <a:t>-0,01</a:t>
                      </a:r>
                      <a:endParaRPr lang="ru-RU" sz="1400" b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1490">
                <a:tc>
                  <a:txBody>
                    <a:bodyPr/>
                    <a:lstStyle/>
                    <a:p>
                      <a:pPr indent="444500"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Среднее абсолютное отклонение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b="0" dirty="0">
                          <a:effectLst/>
                        </a:rPr>
                        <a:t>0,71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1490">
                <a:tc>
                  <a:txBody>
                    <a:bodyPr/>
                    <a:lstStyle/>
                    <a:p>
                      <a:pPr indent="444500"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Среднее квадратичное отклонение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b="0" dirty="0">
                          <a:effectLst/>
                        </a:rPr>
                        <a:t>0,77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6" name="Текст 1">
            <a:extLst>
              <a:ext uri="{FF2B5EF4-FFF2-40B4-BE49-F238E27FC236}">
                <a16:creationId xmlns:a16="http://schemas.microsoft.com/office/drawing/2014/main" xmlns="" id="{17FD5A9C-AA57-42B9-8F69-29229E6D0F9D}"/>
              </a:ext>
            </a:extLst>
          </p:cNvPr>
          <p:cNvSpPr txBox="1">
            <a:spLocks/>
          </p:cNvSpPr>
          <p:nvPr/>
        </p:nvSpPr>
        <p:spPr>
          <a:xfrm>
            <a:off x="273629" y="1324617"/>
            <a:ext cx="2039914" cy="53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7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buFont typeface="Noto Sans Symbols"/>
              <a:buNone/>
            </a:pPr>
            <a:r>
              <a:rPr lang="ru-RU" sz="2000" dirty="0" err="1" smtClean="0">
                <a:solidFill>
                  <a:srgbClr val="F1B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Нейросеть</a:t>
            </a:r>
            <a:endParaRPr lang="ru-RU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ctr">
              <a:buFont typeface="Noto Sans Symbols"/>
              <a:buNone/>
            </a:pPr>
            <a:endParaRPr lang="ru-RU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Font typeface="Noto Sans Symbols"/>
              <a:buNone/>
            </a:pPr>
            <a:endParaRPr lang="ru-RU" sz="2200" dirty="0" smtClean="0"/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xmlns="" id="{D2E8A5C6-F120-492A-B908-124489466D78}"/>
              </a:ext>
            </a:extLst>
          </p:cNvPr>
          <p:cNvSpPr txBox="1">
            <a:spLocks/>
          </p:cNvSpPr>
          <p:nvPr/>
        </p:nvSpPr>
        <p:spPr>
          <a:xfrm>
            <a:off x="307975" y="3504830"/>
            <a:ext cx="6028020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 baseline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marR="0" lvl="0" indent="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E5DAB"/>
              </a:buClr>
              <a:buSzPts val="2400"/>
              <a:buFont typeface="Noto Sans Symbols"/>
              <a:buNone/>
              <a:tabLst/>
              <a:defRPr/>
            </a:pPr>
            <a:r>
              <a:rPr kumimoji="0" lang="ru-RU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F1BE29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Вывод</a:t>
            </a:r>
            <a:endParaRPr kumimoji="0" lang="ru-RU" sz="2600" b="0" i="0" u="none" strike="noStrike" kern="0" cap="none" spc="0" normalizeH="0" baseline="0" noProof="0" dirty="0">
              <a:ln>
                <a:noFill/>
              </a:ln>
              <a:solidFill>
                <a:srgbClr val="F1BE29"/>
              </a:solidFill>
              <a:effectLst/>
              <a:uLnTx/>
              <a:uFillTx/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251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651594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Обучение, тестирование, выводы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05" y="1524000"/>
            <a:ext cx="2825923" cy="234888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266" y="4011979"/>
            <a:ext cx="2497414" cy="227174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22" y="4114384"/>
            <a:ext cx="2497413" cy="2271744"/>
          </a:xfrm>
          <a:prstGeom prst="rect">
            <a:avLst/>
          </a:prstGeom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340225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" name="Текст 1">
            <a:extLst>
              <a:ext uri="{FF2B5EF4-FFF2-40B4-BE49-F238E27FC236}">
                <a16:creationId xmlns:a16="http://schemas.microsoft.com/office/drawing/2014/main" xmlns="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25" y="3351117"/>
            <a:ext cx="6199611" cy="2079847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 smtClean="0"/>
              <a:t>На втором этапе наши кластеры выступили классами (интервалами значений </a:t>
            </a:r>
            <a:r>
              <a:rPr lang="ru-RU" sz="2200" dirty="0" err="1" smtClean="0"/>
              <a:t>таргета</a:t>
            </a:r>
            <a:r>
              <a:rPr lang="ru-RU" sz="2200" dirty="0" smtClean="0"/>
              <a:t>). Далее с помощью методов </a:t>
            </a:r>
            <a:r>
              <a:rPr lang="ru-RU" sz="2000" dirty="0"/>
              <a:t>«К-ближайших соседей» («</a:t>
            </a:r>
            <a:r>
              <a:rPr lang="ru-RU" sz="2000" dirty="0" err="1"/>
              <a:t>KNeighborsClassifier</a:t>
            </a:r>
            <a:r>
              <a:rPr lang="ru-RU" sz="2000" dirty="0"/>
              <a:t>») и «Случайный лес» («</a:t>
            </a:r>
            <a:r>
              <a:rPr lang="ru-RU" sz="2000" dirty="0" err="1"/>
              <a:t>RandomForestClassifier</a:t>
            </a:r>
            <a:r>
              <a:rPr lang="ru-RU" sz="2000" dirty="0" smtClean="0"/>
              <a:t>») провели классификацию. </a:t>
            </a:r>
            <a:endParaRPr lang="ru-RU" sz="2000" dirty="0"/>
          </a:p>
          <a:p>
            <a:pPr marL="76200" indent="0" algn="just">
              <a:buNone/>
            </a:pPr>
            <a:endParaRPr lang="ru-RU" sz="2200" dirty="0" smtClean="0"/>
          </a:p>
        </p:txBody>
      </p:sp>
      <p:sp>
        <p:nvSpPr>
          <p:cNvPr id="22" name="Текст 1">
            <a:extLst>
              <a:ext uri="{FF2B5EF4-FFF2-40B4-BE49-F238E27FC236}">
                <a16:creationId xmlns:a16="http://schemas.microsoft.com/office/drawing/2014/main" xmlns="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628" y="1384907"/>
            <a:ext cx="6565003" cy="533735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2000" dirty="0" smtClean="0">
                <a:solidFill>
                  <a:srgbClr val="F1B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Перевод задачи регрессии в задачу классификации</a:t>
            </a:r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6200" indent="0">
              <a:buNone/>
            </a:pP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endParaRPr lang="ru-RU" sz="2200" dirty="0" smtClean="0"/>
          </a:p>
        </p:txBody>
      </p:sp>
      <p:sp>
        <p:nvSpPr>
          <p:cNvPr id="23" name="AutoShape 4" descr="data:image/png;base64,iVBORw0KGgoAAAANSUhEUgAAAtIAAAGHCAYAAACdwbVzAAAAOXRFWHRTb2Z0d2FyZQBNYXRwbG90bGliIHZlcnNpb24zLjYuMiwgaHR0cHM6Ly9tYXRwbG90bGliLm9yZy8o6BhiAAAACXBIWXMAAA9hAAAPYQGoP6dpAAAlJElEQVR4nO3dfZSVdb3/4fcgDBJPCoKIoqAICYmRWgFaIBpih4N11ApK0MpM1Ew0LJe/KEk9+ZRJkspZoFlppZJlWhhpiVmocTAjQ9TA47MUCCoMsH9/uNiL4Zmv4IBc11qzFnvve9/7s++9GV5zz3eGmkqlUgkAALBZGjX0AAAAsD0S0gAAUEBIAwBAASENAAAFhDQAABQQ0gAAUEBIAwBAASENAAAFhDQAABQQ0gCbafLkyampqan30a5du/Tv3z+//OUvG3q8JEnnzp0zcuTIzb7fa6+9lrFjx+bee+/d4jMBvNMIaYBCkyZNyh//+Mc88MADue6667LTTjtlyJAh+cUvftHQoxV77bXX8o1vfENIA2yCxg09AMD26j3veU8OOeSQ6uWjjz46u+66a3784x9nyJAhDTgZAG8HZ6QBtpCdd945tbW1adKkSfW6BQsW5LTTTsuee+6Z2tra7Lvvvjn//POzdOnSJMkbb7yR3r17p2vXrlm4cGH1fs8//3w6dOiQ/v37Z8WKFUmSkSNHpkWLFnnssccycODANG/ePO3atcvpp5+e1157baPzzZs3L5/+9KfTvn37NG3aNAcccEAuv/zyrFy5Mkny9NNPp127dkmSb3zjG9VlKyVLRAB2BM5IAxRasWJFli9fnkqlkhdeeCGXXnpplixZkmHDhiV5M5IHDBiQuXPn5hvf+EZ69eqVP/zhD7n44oszc+bM3Hnnndl5553zk5/8JAcffHBOPvnk3HrrrVm5cmWGDx+eSqWSH//4x9lpp52qj1lXV5djjjkmX/jCF3LeeeflgQceyLhx4/LPf/5zg0tKXnrppfTt2zfLli3LhRdemM6dO+eXv/xlzjnnnMydOzfXXHNN9thjj9x99905+uij89nPfjaf+9znkqQa1wDUJ6QBCn3wgx+sd7lp06YZP358Bg0alCS54YYbMmvWrPzkJz/J8ccfnyQ56qij0qJFi4wZMyZTp07NUUcdlf333z8TJ07MJz7xiVx11VVZsGBB7r333tx9993ZY4896j3GsmXLMnr06Jx55pnV/TVp0iTnn39+pk+fnn79+q1z1iuuuCL/93//lz/96U95//vfnyQZNGhQVqxYke9///s566yz0q1btxx88MFJkr322mut5wdAfZZ2ABS68cYbM2PGjMyYMSN33XVXRowYkVGjRmX8+PFJkmnTpqV58+Y57rjj6t1v1VKJ3/72t9XrTjjhhHzxi1/Mueeem3HjxuVrX/tajjrqqHU+7vDhw+tdXnUG/He/+916Z502bVp69OhRjejVZ6lUKpk2bdqmPWkAqpyRBih0wAEHrPXDhv/85z/zla98JZ/+9KfzyiuvpEOHDqmpqal3v/bt26dx48Z55ZVX6l1/8sknZ8KECamtra2ecV5T48aN07Zt23rXdejQIUnW2t/qXnnllXTu3Hmt6zt27LjR+wKwbs5IA2xBvXr1yuuvv55//OMfadu2bV544YVUKpV627z44otZvnx5dtttt+p1S5YsyWc+85l069YtzZo1q65PXtPy5cvXit7nn38+SdYK7NW1bds2zz333FrXP/vss0lSbxYANo2QBtiCZs6cmeTNH9AbOHBgFi9enClTptTb5sYbb0ySDBw4sHrdqaeemnnz5uW2227L//zP/+SOO+7IlVdeuc7H+OEPf1jv8o9+9KMkSf/+/dc718CBA/O3v/0tjzzyyFqz1NTUZMCAAUneXOedJK+//vqGnygAlnYAlPrrX/+a5cuXJ3lzacRtt92WqVOn5mMf+1i6dOmSE088Md/73vcyYsSIPP300znwwANz//3356KLLsoxxxyTI488MkkyceLE3HTTTZk0aVJ69uyZnj175vTTT8+YMWPSr1+/euuaa2trc/nll2fx4sU59NBDq7+1Y/DgwTnssMPWO+uXv/zl3HjjjfnoRz+ab37zm9lnn31y55135pprrskXv/jFdOvWLUnSsmXL7LPPPvn5z3+egQMHpk2bNtltt93WuSwEYIdXAWCzTJo0qZKk3kfr1q0r733veytXXHFF5Y033qhu+8orr1ROPfXUyh577FFp3LhxZZ999ql89atfrW4za9asSrNmzSojRoyo9xhvvPFG5eCDD6507ty58q9//atSqVQqI0aMqDRv3rwya9asSv/+/SvNmjWrtGnTpvLFL36xsnjx4nr332effdba5z//+c/KsGHDKm3btq00adKk0r1798qll15aWbFiRb3t7rnnnkrv3r0rTZs2rSRZaz8AvKmmUllj8R4A26SRI0fmZz/7WRYvXtzQowAQa6QBAKCIkAYAgAKWdgAAQAFnpAEAoICQBgCAAkIaAAAKFP+HLCtXrsyzzz6bli1bpqamZkvOBAAADaJSqeTVV19Nx44d06jRhs85F4f0s88+m06dOpXeHQAAtlnz58/PXnvttcFtikO6ZcuW1Qdp1apV6W4AAGCbsWjRonTq1KnauhtSHNKrlnO0atVKSAMA8I6yKUuX/bAhAAAUENIAAFBASAMAQAEhDQAABYQ0AAAUENIAAFBASAMAQAEhDQAABYQ0AAAUENIAAFBASAMAQAEhDQAABYQ0AAAUENIAAFBASAMAQAEhDQAABYQ0AAAUENIAAFBASAMAQAEhDQAABYQ0AAAUENIAAFBASAMAQAEhDQAABYQ0AAAUENIAAFCgcUMPALxzVSqV1NXVNfQY26TVj02TJk1SU1PTwBNtnxw7oCEJaWCrqauryyWXXNLQY/AOdt5556W2trahxwB2UJZ2AABAAWekgbfFiFPenyZNdmroMbYZdXUrcsN1f07i2Gyu1Y8dQEMS0sDbokmTncTiejg2ANsnSzsA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0LihB2holUoldXV1SZImTZqkpqamgScCAHj7aaLNt8Ofka6rq8sll1ySSy65pPrmAQDY0WiizbfDhzQAAJ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TYbkP68ccfz1VXXZXHH3/8LW0DAEC5NXtr2rRpufDCCzNt2rQtts9t1XYZ0nV1dfnVr36VhQsX5le/+lXq6uqKtgEAoNyavbVw4cJMnz49lUol06dPz2uvvfaW97ktN9x2GdL3339/Fi9enCRZvHhx7r///qJtAAAot2ZvTZo0KZVKJUlSqVRyyy23vOV9bssN17ihB9hcCxYsqH6lk6T6Fc9BBx2UNm3abPI2q6zaJkmWLVv2Nj0L2DGs/ndq9b9r8Fb4vA1bx+Z+zl5Xby1atKjeNvPnz8+TTz6Zfffdd5Nm2JyG2xZsckgvXbo0S5curV5e80C9HSqVSu6666513nbXXXdl2LBh1T9vaJuamprqdat/u+CKK67YgtMCq1u+fGVqaxt6Ct4Jli9fWf2zz9uwddTV1aVp06brvX1DTbamW2+9NaNHj06jRhteCLEpnbd6w20LNnlpx8UXX5zWrVtXPzp16rQ151qnl19+OXPnzs3KlSvrXb9y5crMnTs3L7/88iZtAwBAufX11rq8/vrreeKJJ4r3uS033Cafkf7qV7+as88+u3p50aJFb3tM77bbbtlvv/3y5JNP1vuWQ6NGjdKlS5fstttuSbJJ26zSpEmT6p/PPvvs1DplBlvMsmXLqmcMGzfeLn8kg23Q6u8ln7dhy1n9c/bqfbQu62uydWnWrFm6du260cff1M7blmxySDdt2nSDp/jfDjU1NRk8eHCuueaatV60wYMHV0/3b8o2q+9zldraWp+QYSvZ1r4dx/bL523Y+jb2OXtDTbam4447bqPLOja2z3U13LZguztF1KZNm/Tr1696MGtqatKvX796C9A3ZRsAAMqtq7datWpVb5tOnTqlS5cub2mf23LDbXchnSSHHXZYWrRokSRp2bJlDjvssKJtAAAot2ZvnXTSSfUi+BOf+MRb3ue23HDbZUg3adIkxxxzTFq3bp3Bgwevcx3PpmwDAEC5NXurdevW1TPK/fr1y7ve9a63vM9tueG2u98jvUr37t3TvXv3t7wNAADl1uytI444IkccccQW3ee2ars8Iw0AAA1N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Ro39AANrUmTJjnvvPOqfwYA2BFpos23w4d0TU1NamtrG3oMAIAGpYk2n6Ud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oHFDDwDsGOrqVjT0CNuU1Y+HY7N5HC9gWyGkgbfFDdf9uaFH2GY5NgDbJ0s7AACgQE2lUqmU3HHRokVp3bp1Fi5cmFatWm3puYB3gEqlkrq6uoYeY5u0+rFp0qRJampqGnii7ZNjB2xpm9O4lnYAW01NTU1qa2sbeoxtVtOmTRt6BADeAks7AACggJAGAIACQhoAAAoIaQAAKCCkAQCggJAGAIACQhoAAAoIaQAAKCCkAQCggJAGAIACQhoAAAoIaQAAKCCkAQCggJAGAIACQhoAAAoIaQAAKCCkAQCggJAGAIACQhoAAAoIaQAAKCCkAQCggJAGAIACQhoAAAoIaQAAKCCkAQCggJAGAIACQhoAAAo0Lr1jpVJJkixatGiLDQMAAA1pVduuat0NKQ7pV199NUnSqVOn0l0AAMA26dVXX03r1q03uE1NZVNyex1WrlyZZ599Ni1btkxNTU3RgGx9ixYtSqdOnTJ//vy0atWqocdhK/E67xi8zjsGr/OOweu87apUKnn11VfTsWPHNGq04VXQxWekGzVqlL322qv07rzNWrVq5S/qDsDrvGPwOu8YvM47Bq/ztmljZ6JX8cOGAABQQEgDAEABIf0O17Rp03z9619P06ZNG3oUtiKv847B67xj8DrvGLzO7wzFP2wIAAA7MmekAQCggJAGAIACQhoAAAoIaQAAKCCk36F+//vfZ8iQIenYsWNqamoyZcqUhh6JLeziiy/OoYcempYtW6Z9+/Y59thj8/jjjzf0WGxhEyZMSK9evar/aUOfPn1y1113NfRYbGUXX3xxampqctZZZzX0KGxBY8eOTU1NTb2PDh06NPRYvAVC+h1qyZIlOeiggzJ+/PiGHoWt5L777suoUaPy4IMPZurUqVm+fHk+8pGPZMmSJQ09GlvQXnvtlUsuuSQPPfRQHnrooRxxxBEZOnRoHnvssYYeja1kxowZue6669KrV6+GHoWtoGfPnnnuueeqH48++mhDj8RbUPxfhLNtGzx4cAYPHtzQY7AV3X333fUuT5o0Ke3bt8/DDz+cD33oQw00FVvakCFD6l3+1re+lQkTJuTBBx9Mz549G2gqtpbFixdn+PDhuf766zNu3LiGHoetoHHjxs5Cv4M4Iw3vEAsXLkyStGnTpoEnYWtZsWJFbr755ixZsiR9+vRp6HHYCkaNGpWPfvSjOfLIIxt6FLaSOXPmpGPHjunSpUs++clP5sknn2zokXgLnJGGd4BKpZKzzz47hx12WN7znvc09DhsYY8++mj69OmTN954Iy1atMjtt9+eHj16NPRYbGE333xzHnnkkcyYMaOhR2Er+cAHPpAbb7wx3bp1ywsvvJBx48alb9++eeyxx9K2bduGHo8CQhreAU4//fTMmjUr999/f0OPwlbQvXv3zJw5M//+979z6623ZsSIEbnvvvvE9DvI/Pnz86UvfSm/+c1vsvPOOzf0OGwlqy+5PPDAA9OnT5/st99+ueGGG3L22Wc34GSUEtKwnTvjjDNyxx135Pe//3322muvhh6HraC2tjZdu3ZNkhxyyCGZMWNGrrrqqlx77bUNPBlbysMPP5wXX3wxBx98cPW6FStW5Pe//33Gjx+fpUuXZqeddmrACdkamjdvngMPPDBz5sxp6FEoJKRhO1WpVHLGGWfk9ttvz7333psuXbo09Ei8TSqVSpYuXdrQY7AFDRw4cK3f3nDSSSfl3e9+d8aMGSOi36GWLl2a2bNn5/DDD2/oUSgkpN+hFi9enCeeeKJ6+amnnsrMmTPTpk2b7L333g04GVvKqFGj8qMf/Sg///nP07Jlyzz//PNJktatW6dZs2YNPB1byte+9rUMHjw4nTp1yquvvpqbb745995771q/tYXtW8uWLdf6+YbmzZunbdu2fu7hHeScc87JkCFDsvfee+fFF1/MuHHjsmjRoowYMaKhR6OQkH6HeuihhzJgwIDq5VVrr0aMGJHJkyc30FRsSRMmTEiS9O/fv971kyZNysiRI9/+gdgqXnjhhXzmM5/Jc889l9atW6dXr165++67c9RRRzX0aMBmeuaZZ/KpT30qL7/8ctq1a5cPfvCDefDBB7PPPvs09GgUqqlUKpWGHgIAALY3fo80AAAUENIAAFBASAMAQAEhDQAABYQ0AAAUENIAAFBASAMAQAEhDQAABYQ0AAAUENKwjXr++edzxhlnZN99903Tpk3TqVOnDBkyJL/97W8bejQAIEnjhh4AWNvTTz+dfv36ZZdddsm3v/3t9OrVK3V1dfn1r3+dUaNG5e9//3tDjwgAOzxnpGEbdNppp6WmpiZ//vOfc9xxx6Vbt27p2bNnzj777Dz44IPV7ebNm5ehQ4emRYsWadWqVU444YS88MIL9fY1YcKE7LfffqmtrU337t3zgx/8oHpb586dU1NTs86PyZMnJ0lqamoyZcqUevvs379/zjrrrOrlf/3rXznxxBOz66675l3velcGDx6cOXPmVG+fPHlydtlll3r72GWXXaqPkSRjx47Ne9/73nrbTJo0KQcccEB23nnnvPvd784111xTve3pp59OTU1NZs6cWe8+nTt3zne+853q5TXnnzhxYmpqaurNv2zZsnzlK1/JnnvumebNm+cDH/hA7r333mxITU1Namtr6x3vl156KU2bNk1NTU31urlz52bo0KHZfffd06JFixx66KG55557qrf3799/va/B2LFjq8/pwgsvzLBhw9KiRYt07NgxV1999VrzbOx5rnlskmTkyJE59thjN3neDR2Pjb1PbrrpphxyyCFp2bJlOnTokGHDhuXFF1+s3n7vvfeu91isvu9HH300RxxxRJo1a5a2bdvmlFNOyeLFi+s99rr2tfp7cM3nnaz9Pl3zPbls2bLst99+qampyb///e8Nzrv6e+CBBx7Ihz70oTRr1iydOnXKmWeemSVLltR77LFjx651/9XnW9drBzQ8IQ3bmAULFuTuu+/OqFGj0rx587VuX/UPfaVSybHHHpsFCxbkvvvuy9SpUzN37tx84hOfqG57++2350tf+lJGjx6dv/71r/nCF76Qk046Kb/73e+SJDNmzMhzzz2X5557LnvttVe+853vVC+vvp+NGTlyZB566KHccccd+eMf/5hKpZJjjjkmdXV1xcfh+uuvz/nnn59vfetbmT17di666KJccMEFueGGG4r3uWTJkvy///f/0qJFi3rXn3TSSZk+fXpuvvnmzJo1K8cff3yOPvroel8MrEv79u0zadKk6uVJkyalXbt29bZZvHhxjjnmmNxzzz35y1/+kkGDBmXIkCGZN29ekuS2226rHvM+ffpk9OjR1cvnnHNOdT+XXnppevXqlUceeSRf/epX8+UvfzlTp07drOe5KTY271uxbNmyXHjhhfnf//3fTJkyJU899VRGjhy51naPP/549Rg899xz9W577bXXcvTRR2fXXXfNjBkz8tOf/jT33HNPTj/99HrbVSqVevvaEhE6fvz4euHft2/f6oy33nprkqw196OPPppBgwbl4x//eGbNmpVbbrkl999//zrn7dmzZ/W+J5xwwlueF9j6LO2AbcwTTzyRSqWSd7/73Rvc7p577smsWbPy1FNPpVOnTkmSH/zgB+nZs2dmzJiRQw89NJdddllGjhyZ0047LUmqZ7Qvu+yyDBgwoF707bTTTmndunU6dOiwWfPOmTMnd9xxR6ZPn56+ffsmSX74wx+mU6dOmTJlSo4//vjN2t8qF154YS6//PJ8/OMfT5J06dIlf/vb33LttddmxIgRRfv89re/nR49emT58uXV6+bOnZsf//jHeeaZZ9KxY8ckyTnnnJO77747kyZNykUXXbTe/X32s5/NxIkTM2bMmCRvngU++eSTc+GFF1a3Oeigg3LQQQdVL48bNy6333577rjjjpx++ulp06ZN9bba2tq0aNFina9Bv379ct555yVJunXrlunTp+fKK6/MUUcdtUnPc1NtbN634uSTT67+ed999813v/vdvP/978/ixYvrRX/79u3X+g7GKj/84Q/z+uuv58Ybb6x+oTl+/PgMGTIk//3f/53dd989SapfxK36LkPr1q3f0uwLFizIuHHjMmbMmFxwwQVJ3ny9Vr1Wq17HNV+7Sy+9NMOGDauemd9///3z3e9+Nx/+8IczYcKE7LzzztV5mzVrVr1/s2bNsnTp0rc0M7D1OSMN25hVZ9JW/9bwusyePTudOnWqRnSS9OjRI7vssktmz55d3aZfv3717tevX7/q7ZvqU5/6VFq0aFH9+MMf/lBvjsaNG+cDH/hA9bq2bdume/fum/04q7z00kuZP39+PvvZz9Z73HHjxmXu3Ln1tu3bt2+9bdZ35vTZZ5/NFVdckcsuu6ze9Y888kgqlUq6detWbz/33XffWo+1pt69e2eXXXbJtGnT8rvf/S6tWrXK+973vnrbLFmyJF/5yleqr02LFi3y97//fbPP8Pbp02ety+s6vut7nptqY/NedNFF6z3eG3qfJMlf/vKXDB06NPvss09atmyZ/v37J8lmHYvZs2fnoIMOqvfdmn79+mXlypV5/PHHq9ctWrQojRo1SrNmzda7r1/+8pf15j311FPXu+03v/nNDBgwIIcddtgmz5okDz/8cCZPnlzvcQYNGpSVK1fmqaeeqjfvur4DtboxY8akRYsWadeuXQ4//PBMmzZts2YBtjxnpGEbs//++6empiazZ89eaw3n6iqVyjpje83r19xmfffbkCuvvDJHHnlk9fLw4cPr7W9z5tsUK1euTPLm8o7VAz1588z56m655ZYccMAB1cur4mxN559/fo4//vi11mGvXLkyO+20Ux5++OG19r0pSyNOOeWUXH/99alUKvn85z+/1u3nnntufv3rX+eyyy5L165d06xZsxx33HFZtmzZRve9Mes6vut7nptqY/Oeeuqp9ZYdrDqLn2z4fbJkyZJ85CMfyUc+8pHcdNNNadeuXebNm5dBgwZt1rHY0Ptq9eufffbZ7L777mnUaP3niwYMGJAJEyZUL992223r/A7EnDlzMnHixMycOTPPPPPMJs+avPn++sIXvpAzzzxzrdv23nvvevOufizX5dxzz83IkSPz2muv5eqrr87QoUPzzDPPvOWz7UA5IQ3bmDZt2mTQoEH53ve+lzPPPHOts1T//ve/s8suu6RHjx6ZN29e5s+fXz0r/be//S0LFy6shuUBBxyQ+++/PyeeeGL1/g888EC98NwUHTp0SNeuXauXVz/Lt2oJwZ/+9Kfq0o5XXnkl//jHPzb7cVbZfffds+eee+bJJ5+sF2Pr0qlTp3qzNW689qe1mTNn5mc/+1m9M5ar9O7dOytWrMiLL76Yww8/fLNnHTZsWL72ta+lUqlk4sSJa/16wj/84Q8ZOXJkPvaxjyV5cw3y008/vdmPs/oPma66vObynw09z021sXnbtGlTbznK6jb0Pvn73/+el19+OZdcckn1/frQQw9t9nw9evTIDTfckCVLllT/bkyfPj2NGjVKt27dqtvNmDEjvXv33uC+mjdvXm/e9u3br3O7MWPG5HOf+1y6du262SH9vve9L4899li9x1nTypUr88gjj2TUqFEb3Nduu+1W3c/Xv/71TJw4MXPmzMkhhxyyWTMBW46Qhm3QNddck759++b9739/vvnNb6ZXr15Zvnx5pk6dmgkTJmT27Nk58sgj06tXrwwfPjzf+c53snz58px22mn58Ic/XP2H9dxzz80JJ5yQ973vfRk4cGB+8Ytf5Lbbbtuk38Kwqfbff/8MHTo0n//853PttdemZcuWOe+887Lnnntm6NCh9bZ944036l2uq6urXrfmet6xY8fmzDPPTKtWrTJ48OAsXbo0Dz30UP71r3/l7LPP3qwZL7vssowePXqdZ/y6deuW4cOH58QTT8zll1+e3r175+WXX860adNy4IEH5phjjtngvlu0aJHvf//7WblyZVq2bLnW7V27ds1tt92WIUOGpKamJhdccEH1jPvmmD59er797W/n2GOPzdSpU/PTn/40d9555yY/z1WWL19e73VYsWJFVq5cmbq6ujRp0mSLzbumvffeO7W1tbn66qtz6qmn5q9//Wu9teSbavjw4fn617+eESNGZOzYsXnppZdyxhln5DOf+Ux23333LF68OBMnTsyPfvSj/OQnP3nLcz/xxBOZN29ennjiiaL7jxkzJh/84AczatSofP7zn0/z5s0ze/bsTJ06NVdffXXmz5+fsWPH5sUXX8wnP/nJDe5r1Wv3+uuv57rrrkuzZs2y3377Fc0FbBnWSMM2qEuXLnnkkUcyYMCAjB49Ou95z3ty1FFH5be//W31W9GrfiXYrrvumg996EM58sgjs+++++aWW26p7ufYY4/NVVddlUsvvTQ9e/bMtddem0mTJq13+UOpSZMm5eCDD85//Md/pE+fPqlUKvnVr36VJk2aVLdZuHBhmjVrVv1YuHBhTjnllOrlb33rW/X2+bnPfS4TJ07M5MmTc+CBB+bDH/5wJk+enC5dumz2fC1btsy55567wflPPPHEjB49Ot27d89//ud/5k9/+lO99ecbctxxx633tyxceeWV2XXXXdO3b98MGTIkgwYNWmsd9aYYPXp0Hn744fTu3bv6g5iDBg2qt83Gnmfy5hdXq78ON910U37xi19Ul6VsqXnX1K5du0yePDk//elP06NHj1xyySVF67jf9a535de//nUWLFiQQw89NMcdd1wGDhyY8ePHJ0mmTp2a66+/Ptdee23+67/+6y3PvWTJkpx//vnrPQu/Mb169cp9992XOXPm5PDDD0/v3r1zwQUXZI899kiSXHXVVXniiSfym9/8ZqPvt1WvXceOHXPnnXfm1ltvza677lo0F7Bl1FTWt8ARgG1C586dc9ZZZ9X7ncxb0pQpUzJlypR6v9cbgI1zRhpgB7fTTjvV++4BAJvGGmmAHdyQIUMyZMiQhh4DYLtjaQcAABSwtAMAAAoIaQAAKCCkAQCggJAGAIACQhoAAAoIaQAAKCCkAQCggJAGAIAC/x8Xo8gtyYuElgAAAABJRU5ErkJggg=="/>
          <p:cNvSpPr txBox="1">
            <a:spLocks noChangeAspect="1" noChangeArrowheads="1"/>
          </p:cNvSpPr>
          <p:nvPr/>
        </p:nvSpPr>
        <p:spPr bwMode="auto">
          <a:xfrm>
            <a:off x="273628" y="2157531"/>
            <a:ext cx="6827573" cy="81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000" dirty="0" smtClean="0">
                <a:latin typeface="ALS Sector Regular"/>
              </a:rPr>
              <a:t>На первом этапе с помощью метода  К-средних (</a:t>
            </a:r>
            <a:r>
              <a:rPr lang="en-US" sz="2000" dirty="0" smtClean="0">
                <a:latin typeface="ALS Sector Regular"/>
              </a:rPr>
              <a:t>K</a:t>
            </a:r>
            <a:r>
              <a:rPr lang="ru-RU" sz="2000" dirty="0" smtClean="0">
                <a:latin typeface="ALS Sector Regular"/>
              </a:rPr>
              <a:t>-</a:t>
            </a:r>
            <a:r>
              <a:rPr lang="en-US" sz="2000" dirty="0" smtClean="0">
                <a:latin typeface="ALS Sector Regular"/>
              </a:rPr>
              <a:t>means</a:t>
            </a:r>
            <a:r>
              <a:rPr lang="ru-RU" sz="2000" dirty="0" smtClean="0">
                <a:latin typeface="ALS Sector Regular"/>
              </a:rPr>
              <a:t>)</a:t>
            </a:r>
            <a:r>
              <a:rPr lang="en-US" sz="2000" dirty="0" smtClean="0">
                <a:latin typeface="ALS Sector Regular"/>
              </a:rPr>
              <a:t> </a:t>
            </a:r>
            <a:r>
              <a:rPr lang="ru-RU" sz="2000" dirty="0" smtClean="0">
                <a:latin typeface="ALS Sector Regular"/>
              </a:rPr>
              <a:t>разбили </a:t>
            </a:r>
            <a:r>
              <a:rPr lang="ru-RU" sz="2000" dirty="0" err="1" smtClean="0">
                <a:latin typeface="ALS Sector Regular"/>
              </a:rPr>
              <a:t>таргет</a:t>
            </a:r>
            <a:r>
              <a:rPr lang="ru-RU" sz="2000" dirty="0" smtClean="0">
                <a:latin typeface="ALS Sector Regular"/>
              </a:rPr>
              <a:t> на кластеры. </a:t>
            </a:r>
            <a:r>
              <a:rPr lang="en-US" sz="2000" dirty="0" smtClean="0">
                <a:latin typeface="ALS Sector Regular"/>
              </a:rPr>
              <a:t>  </a:t>
            </a:r>
            <a:endParaRPr lang="ru-RU" sz="2000" dirty="0">
              <a:latin typeface="ALS Sect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9591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25" y="2179042"/>
            <a:ext cx="11509741" cy="136838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методы и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алгоритмы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не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видят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разницу в данных и зависимости межу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ними;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Не одна из моделей не пригодна для коммерческого использования. </a:t>
            </a:r>
          </a:p>
          <a:p>
            <a:pPr marL="76200" indent="0" algn="just">
              <a:buNone/>
            </a:pPr>
            <a:endParaRPr lang="ru-RU" sz="2200" dirty="0" smtClean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651594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Обучение, тестирование, выводы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3" name="Текст 1">
            <a:extLst>
              <a:ext uri="{FF2B5EF4-FFF2-40B4-BE49-F238E27FC236}">
                <a16:creationId xmlns:a16="http://schemas.microsoft.com/office/drawing/2014/main" xmlns="" id="{D2E8A5C6-F120-492A-B908-124489466D7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796" y="1441957"/>
            <a:ext cx="6028020" cy="58468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2600" dirty="0" smtClean="0">
                <a:solidFill>
                  <a:srgbClr val="F1BE29"/>
                </a:solidFill>
                <a:latin typeface="+mn-lt"/>
              </a:rPr>
              <a:t>Вывод</a:t>
            </a:r>
            <a:endParaRPr lang="ru-RU" sz="2600" dirty="0">
              <a:solidFill>
                <a:srgbClr val="F1BE29"/>
              </a:solidFill>
              <a:latin typeface="+mn-lt"/>
            </a:endParaRPr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xmlns="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25" y="4305529"/>
            <a:ext cx="11013981" cy="136838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Вернуться к первоначальной стадии проекта;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Добыть дополнительные сведения о природе данных;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Пройти все этапы используя новые сведения и наработки. </a:t>
            </a:r>
          </a:p>
          <a:p>
            <a:pPr marL="76200" indent="0" algn="just">
              <a:buNone/>
            </a:pPr>
            <a:endParaRPr lang="ru-RU" sz="2200" dirty="0" smtClean="0"/>
          </a:p>
        </p:txBody>
      </p:sp>
      <p:sp>
        <p:nvSpPr>
          <p:cNvPr id="14" name="Текст 1">
            <a:extLst>
              <a:ext uri="{FF2B5EF4-FFF2-40B4-BE49-F238E27FC236}">
                <a16:creationId xmlns:a16="http://schemas.microsoft.com/office/drawing/2014/main" xmlns="" id="{D2E8A5C6-F120-492A-B908-124489466D7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796" y="3437227"/>
            <a:ext cx="6028020" cy="58468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2600" dirty="0" smtClean="0">
                <a:solidFill>
                  <a:srgbClr val="F1BE29"/>
                </a:solidFill>
                <a:latin typeface="+mn-lt"/>
              </a:rPr>
              <a:t>Решение</a:t>
            </a:r>
            <a:endParaRPr lang="ru-RU" sz="2600" dirty="0">
              <a:solidFill>
                <a:srgbClr val="F1BE2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077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tIAAAGHCAYAAACdwbVzAAAAOXRFWHRTb2Z0d2FyZQBNYXRwbG90bGliIHZlcnNpb24zLjYuMiwgaHR0cHM6Ly9tYXRwbG90bGliLm9yZy8o6BhiAAAACXBIWXMAAA9hAAAPYQGoP6dpAAAlJElEQVR4nO3dfZSVdb3/4fcgDBJPCoKIoqAICYmRWgFaIBpih4N11ApK0MpM1Ew0LJe/KEk9+ZRJkspZoFlppZJlWhhpiVmocTAjQ9TA47MUCCoMsH9/uNiL4Zmv4IBc11qzFnvve9/7s++9GV5zz3eGmkqlUgkAALBZGjX0AAAAsD0S0gAAUEBIAwBAASENAAAFhDQAABQQ0gAAUEBIAwBAASENAAAFhDQAABQQ0gCbafLkyampqan30a5du/Tv3z+//OUvG3q8JEnnzp0zcuTIzb7fa6+9lrFjx+bee+/d4jMBvNMIaYBCkyZNyh//+Mc88MADue6667LTTjtlyJAh+cUvftHQoxV77bXX8o1vfENIA2yCxg09AMD26j3veU8OOeSQ6uWjjz46u+66a3784x9nyJAhDTgZAG8HZ6QBtpCdd945tbW1adKkSfW6BQsW5LTTTsuee+6Z2tra7Lvvvjn//POzdOnSJMkbb7yR3r17p2vXrlm4cGH1fs8//3w6dOiQ/v37Z8WKFUmSkSNHpkWLFnnssccycODANG/ePO3atcvpp5+e1157baPzzZs3L5/+9KfTvn37NG3aNAcccEAuv/zyrFy5Mkny9NNPp127dkmSb3zjG9VlKyVLRAB2BM5IAxRasWJFli9fnkqlkhdeeCGXXnpplixZkmHDhiV5M5IHDBiQuXPn5hvf+EZ69eqVP/zhD7n44oszc+bM3Hnnndl5553zk5/8JAcffHBOPvnk3HrrrVm5cmWGDx+eSqWSH//4x9lpp52qj1lXV5djjjkmX/jCF3LeeeflgQceyLhx4/LPf/5zg0tKXnrppfTt2zfLli3LhRdemM6dO+eXv/xlzjnnnMydOzfXXHNN9thjj9x99905+uij89nPfjaf+9znkqQa1wDUJ6QBCn3wgx+sd7lp06YZP358Bg0alCS54YYbMmvWrPzkJz/J8ccfnyQ56qij0qJFi4wZMyZTp07NUUcdlf333z8TJ07MJz7xiVx11VVZsGBB7r333tx9993ZY4896j3GsmXLMnr06Jx55pnV/TVp0iTnn39+pk+fnn79+q1z1iuuuCL/93//lz/96U95//vfnyQZNGhQVqxYke9///s566yz0q1btxx88MFJkr322mut5wdAfZZ2ABS68cYbM2PGjMyYMSN33XVXRowYkVGjRmX8+PFJkmnTpqV58+Y57rjj6t1v1VKJ3/72t9XrTjjhhHzxi1/Mueeem3HjxuVrX/tajjrqqHU+7vDhw+tdXnUG/He/+916Z502bVp69OhRjejVZ6lUKpk2bdqmPWkAqpyRBih0wAEHrPXDhv/85z/zla98JZ/+9KfzyiuvpEOHDqmpqal3v/bt26dx48Z55ZVX6l1/8sknZ8KECamtra2ecV5T48aN07Zt23rXdejQIUnW2t/qXnnllXTu3Hmt6zt27LjR+wKwbs5IA2xBvXr1yuuvv55//OMfadu2bV544YVUKpV627z44otZvnx5dtttt+p1S5YsyWc+85l069YtzZo1q65PXtPy5cvXit7nn38+SdYK7NW1bds2zz333FrXP/vss0lSbxYANo2QBtiCZs6cmeTNH9AbOHBgFi9enClTptTb5sYbb0ySDBw4sHrdqaeemnnz5uW2227L//zP/+SOO+7IlVdeuc7H+OEPf1jv8o9+9KMkSf/+/dc718CBA/O3v/0tjzzyyFqz1NTUZMCAAUneXOedJK+//vqGnygAlnYAlPrrX/+a5cuXJ3lzacRtt92WqVOn5mMf+1i6dOmSE088Md/73vcyYsSIPP300znwwANz//3356KLLsoxxxyTI488MkkyceLE3HTTTZk0aVJ69uyZnj175vTTT8+YMWPSr1+/euuaa2trc/nll2fx4sU59NBDq7+1Y/DgwTnssMPWO+uXv/zl3HjjjfnoRz+ab37zm9lnn31y55135pprrskXv/jFdOvWLUnSsmXL7LPPPvn5z3+egQMHpk2bNtltt93WuSwEYIdXAWCzTJo0qZKk3kfr1q0r733veytXXHFF5Y033qhu+8orr1ROPfXUyh577FFp3LhxZZ999ql89atfrW4za9asSrNmzSojRoyo9xhvvPFG5eCDD6507ty58q9//atSqVQqI0aMqDRv3rwya9asSv/+/SvNmjWrtGnTpvLFL36xsnjx4nr332effdba5z//+c/KsGHDKm3btq00adKk0r1798qll15aWbFiRb3t7rnnnkrv3r0rTZs2rSRZaz8AvKmmUllj8R4A26SRI0fmZz/7WRYvXtzQowAQa6QBAKCIkAYAgAKWdgAAQAFnpAEAoICQBgCAAkIaAAAKFP+HLCtXrsyzzz6bli1bpqamZkvOBAAADaJSqeTVV19Nx44d06jRhs85F4f0s88+m06dOpXeHQAAtlnz58/PXnvttcFtikO6ZcuW1Qdp1apV6W4AAGCbsWjRonTq1KnauhtSHNKrlnO0atVKSAMA8I6yKUuX/bAhAAAUENIAAFBASAMAQAEhDQAABYQ0AAAUENIAAFBASAMAQAEhDQAABYQ0AAAUENIAAFBASAMAQAEhDQAABYQ0AAAUENIAAFBASAMAQAEhDQAABYQ0AAAUENIAAFBASAMAQAEhDQAABYQ0AAAUENIAAFBASAMAQAEhDQAABYQ0AAAUENIAAFCgcUMPALxzVSqV1NXVNfQY26TVj02TJk1SU1PTwBNtnxw7oCEJaWCrqauryyWXXNLQY/AOdt5556W2trahxwB2UJZ2AABAAWekgbfFiFPenyZNdmroMbYZdXUrcsN1f07i2Gyu1Y8dQEMS0sDbokmTncTiejg2ANsnSzsA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0LihB2holUoldXV1SZImTZqkpqamgScCAHj7aaLNt8Ofka6rq8sll1ySSy65pPrmAQDY0WiizbfDhzQAAJ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TYbkP68ccfz1VXXZXHH3/8LW0DAEC5NXtr2rRpufDCCzNt2rQtts9t1XYZ0nV1dfnVr36VhQsX5le/+lXq6uqKtgEAoNyavbVw4cJMnz49lUol06dPz2uvvfaW97ktN9x2GdL3339/Fi9enCRZvHhx7r///qJtAAAot2ZvTZo0KZVKJUlSqVRyyy23vOV9bssN17ihB9hcCxYsqH6lk6T6Fc9BBx2UNm3abPI2q6zaJkmWLVv2Nj0L2DGs/ndq9b9r8Fb4vA1bx+Z+zl5Xby1atKjeNvPnz8+TTz6Zfffdd5Nm2JyG2xZsckgvXbo0S5curV5e80C9HSqVSu6666513nbXXXdl2LBh1T9vaJuamprqdat/u+CKK67YgtMCq1u+fGVqaxt6Ct4Jli9fWf2zz9uwddTV1aVp06brvX1DTbamW2+9NaNHj06jRhteCLEpnbd6w20LNnlpx8UXX5zWrVtXPzp16rQ151qnl19+OXPnzs3KlSvrXb9y5crMnTs3L7/88iZtAwBAufX11rq8/vrreeKJJ4r3uS033Cafkf7qV7+as88+u3p50aJFb3tM77bbbtlvv/3y5JNP1vuWQ6NGjdKlS5fstttuSbJJ26zSpEmT6p/PPvvs1DplBlvMsmXLqmcMGzfeLn8kg23Q6u8ln7dhy1n9c/bqfbQu62uydWnWrFm6du260cff1M7blmxySDdt2nSDp/jfDjU1NRk8eHCuueaatV60wYMHV0/3b8o2q+9zldraWp+QYSvZ1r4dx/bL523Y+jb2OXtDTbam4447bqPLOja2z3U13LZguztF1KZNm/Tr1696MGtqatKvX796C9A3ZRsAAMqtq7datWpVb5tOnTqlS5cub2mf23LDbXchnSSHHXZYWrRokSRp2bJlDjvssKJtAAAot2ZvnXTSSfUi+BOf+MRb3ue23HDbZUg3adIkxxxzTFq3bp3Bgwevcx3PpmwDAEC5NXurdevW1TPK/fr1y7ve9a63vM9tueG2u98jvUr37t3TvXv3t7wNAADl1uytI444IkccccQW3ee2ars8Iw0AAA1N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Ro39AANrUmTJjnvvPOqfwYA2BFpos23w4d0TU1NamtrG3oMAIAGpYk2n6Ud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oHFDDwDsGOrqVjT0CNuU1Y+HY7N5HC9gWyGkgbfFDdf9uaFH2GY5NgDbJ0s7AACgQE2lUqmU3HHRokVp3bp1Fi5cmFatWm3puYB3gEqlkrq6uoYeY5u0+rFp0qRJampqGnii7ZNjB2xpm9O4lnYAW01NTU1qa2sbeoxtVtOmTRt6BADeAks7AACggJAGAIACQhoAAAoIaQAAKCCkAQCggJAGAIACQhoAAAoIaQAAKCCkAQCggJAGAIACQhoAAAoIaQAAKCCkAQCggJAGAIACQhoAAAoIaQAAKCCkAQCggJAGAIACQhoAAAoIaQAAKCCkAQCggJAGAIACQhoAAAoIaQAAKCCkAQCggJAGAIACQhoAAAo0Lr1jpVJJkixatGiLDQMAAA1pVduuat0NKQ7pV199NUnSqVOn0l0AAMA26dVXX03r1q03uE1NZVNyex1WrlyZZ599Ni1btkxNTU3RgGx9ixYtSqdOnTJ//vy0atWqocdhK/E67xi8zjsGr/OOweu87apUKnn11VfTsWPHNGq04VXQxWekGzVqlL322qv07rzNWrVq5S/qDsDrvGPwOu8YvM47Bq/ztmljZ6JX8cOGAABQQEgDAEABIf0O17Rp03z9619P06ZNG3oUtiKv847B67xj8DrvGLzO7wzFP2wIAAA7MmekAQCggJAGAIACQhoAAAoIaQAAKCCk36F+//vfZ8iQIenYsWNqamoyZcqUhh6JLeziiy/OoYcempYtW6Z9+/Y59thj8/jjjzf0WGxhEyZMSK9evar/aUOfPn1y1113NfRYbGUXX3xxampqctZZZzX0KGxBY8eOTU1NTb2PDh06NPRYvAVC+h1qyZIlOeiggzJ+/PiGHoWt5L777suoUaPy4IMPZurUqVm+fHk+8pGPZMmSJQ09GlvQXnvtlUsuuSQPPfRQHnrooRxxxBEZOnRoHnvssYYeja1kxowZue6669KrV6+GHoWtoGfPnnnuueeqH48++mhDj8RbUPxfhLNtGzx4cAYPHtzQY7AV3X333fUuT5o0Ke3bt8/DDz+cD33oQw00FVvakCFD6l3+1re+lQkTJuTBBx9Mz549G2gqtpbFixdn+PDhuf766zNu3LiGHoetoHHjxs5Cv4M4Iw3vEAsXLkyStGnTpoEnYWtZsWJFbr755ixZsiR9+vRp6HHYCkaNGpWPfvSjOfLIIxt6FLaSOXPmpGPHjunSpUs++clP5sknn2zokXgLnJGGd4BKpZKzzz47hx12WN7znvc09DhsYY8++mj69OmTN954Iy1atMjtt9+eHj16NPRYbGE333xzHnnkkcyYMaOhR2Er+cAHPpAbb7wx3bp1ywsvvJBx48alb9++eeyxx9K2bduGHo8CQhreAU4//fTMmjUr999/f0OPwlbQvXv3zJw5M//+979z6623ZsSIEbnvvvvE9DvI/Pnz86UvfSm/+c1vsvPOOzf0OGwlqy+5PPDAA9OnT5/st99+ueGGG3L22Wc34GSUEtKwnTvjjDNyxx135Pe//3322muvhh6HraC2tjZdu3ZNkhxyyCGZMWNGrrrqqlx77bUNPBlbysMPP5wXX3wxBx98cPW6FStW5Pe//33Gjx+fpUuXZqeddmrACdkamjdvngMPPDBz5sxp6FEoJKRhO1WpVHLGGWfk9ttvz7333psuXbo09Ei8TSqVSpYuXdrQY7AFDRw4cK3f3nDSSSfl3e9+d8aMGSOi36GWLl2a2bNn5/DDD2/oUSgkpN+hFi9enCeeeKJ6+amnnsrMmTPTpk2b7L333g04GVvKqFGj8qMf/Sg///nP07Jlyzz//PNJktatW6dZs2YNPB1byte+9rUMHjw4nTp1yquvvpqbb745995771q/tYXtW8uWLdf6+YbmzZunbdu2fu7hHeScc87JkCFDsvfee+fFF1/MuHHjsmjRoowYMaKhR6OQkH6HeuihhzJgwIDq5VVrr0aMGJHJkyc30FRsSRMmTEiS9O/fv971kyZNysiRI9/+gdgqXnjhhXzmM5/Jc889l9atW6dXr165++67c9RRRzX0aMBmeuaZZ/KpT30qL7/8ctq1a5cPfvCDefDBB7PPPvs09GgUqqlUKpWGHgIAALY3fo80AAAUENIAAFBASAMAQAEhDQAABYQ0AAAUENIAAFBASAMAQAEhDQAABYQ0AAAUENKwjXr++edzxhlnZN99903Tpk3TqVOnDBkyJL/97W8bejQAIEnjhh4AWNvTTz+dfv36ZZdddsm3v/3t9OrVK3V1dfn1r3+dUaNG5e9//3tDjwgAOzxnpGEbdNppp6WmpiZ//vOfc9xxx6Vbt27p2bNnzj777Dz44IPV7ebNm5ehQ4emRYsWadWqVU444YS88MIL9fY1YcKE7LfffqmtrU337t3zgx/8oHpb586dU1NTs86PyZMnJ0lqamoyZcqUevvs379/zjrrrOrlf/3rXznxxBOz66675l3velcGDx6cOXPmVG+fPHlydtlll3r72GWXXaqPkSRjx47Ne9/73nrbTJo0KQcccEB23nnnvPvd784111xTve3pp59OTU1NZs6cWe8+nTt3zne+853q5TXnnzhxYmpqaurNv2zZsnzlK1/JnnvumebNm+cDH/hA7r333mxITU1Namtr6x3vl156KU2bNk1NTU31urlz52bo0KHZfffd06JFixx66KG55557qrf3799/va/B2LFjq8/pwgsvzLBhw9KiRYt07NgxV1999VrzbOx5rnlskmTkyJE59thjN3neDR2Pjb1PbrrpphxyyCFp2bJlOnTokGHDhuXFF1+s3n7vvfeu91isvu9HH300RxxxRJo1a5a2bdvmlFNOyeLFi+s99rr2tfp7cM3nnaz9Pl3zPbls2bLst99+qampyb///e8Nzrv6e+CBBx7Ihz70oTRr1iydOnXKmWeemSVLltR77LFjx651/9XnW9drBzQ8IQ3bmAULFuTuu+/OqFGj0rx587VuX/UPfaVSybHHHpsFCxbkvvvuy9SpUzN37tx84hOfqG57++2350tf+lJGjx6dv/71r/nCF76Qk046Kb/73e+SJDNmzMhzzz2X5557LnvttVe+853vVC+vvp+NGTlyZB566KHccccd+eMf/5hKpZJjjjkmdXV1xcfh+uuvz/nnn59vfetbmT17di666KJccMEFueGGG4r3uWTJkvy///f/0qJFi3rXn3TSSZk+fXpuvvnmzJo1K8cff3yOPvroel8MrEv79u0zadKk6uVJkyalXbt29bZZvHhxjjnmmNxzzz35y1/+kkGDBmXIkCGZN29ekuS2226rHvM+ffpk9OjR1cvnnHNOdT+XXnppevXqlUceeSRf/epX8+UvfzlTp07drOe5KTY271uxbNmyXHjhhfnf//3fTJkyJU899VRGjhy51naPP/549Rg899xz9W577bXXcvTRR2fXXXfNjBkz8tOf/jT33HNPTj/99HrbVSqVevvaEhE6fvz4euHft2/f6oy33nprkqw196OPPppBgwbl4x//eGbNmpVbbrkl999//zrn7dmzZ/W+J5xwwlueF9j6LO2AbcwTTzyRSqWSd7/73Rvc7p577smsWbPy1FNPpVOnTkmSH/zgB+nZs2dmzJiRQw89NJdddllGjhyZ0047LUmqZ7Qvu+yyDBgwoF707bTTTmndunU6dOiwWfPOmTMnd9xxR6ZPn56+ffsmSX74wx+mU6dOmTJlSo4//vjN2t8qF154YS6//PJ8/OMfT5J06dIlf/vb33LttddmxIgRRfv89re/nR49emT58uXV6+bOnZsf//jHeeaZZ9KxY8ckyTnnnJO77747kyZNykUXXbTe/X32s5/NxIkTM2bMmCRvngU++eSTc+GFF1a3Oeigg3LQQQdVL48bNy6333577rjjjpx++ulp06ZN9bba2tq0aNFina9Bv379ct555yVJunXrlunTp+fKK6/MUUcdtUnPc1NtbN634uSTT67+ed999813v/vdvP/978/ixYvrRX/79u3X+g7GKj/84Q/z+uuv58Ybb6x+oTl+/PgMGTIk//3f/53dd989SapfxK36LkPr1q3f0uwLFizIuHHjMmbMmFxwwQVJ3ny9Vr1Wq17HNV+7Sy+9NMOGDauemd9///3z3e9+Nx/+8IczYcKE7LzzztV5mzVrVr1/s2bNsnTp0rc0M7D1OSMN25hVZ9JW/9bwusyePTudOnWqRnSS9OjRI7vssktmz55d3aZfv3717tevX7/q7ZvqU5/6VFq0aFH9+MMf/lBvjsaNG+cDH/hA9bq2bdume/fum/04q7z00kuZP39+PvvZz9Z73HHjxmXu3Ln1tu3bt2+9bdZ35vTZZ5/NFVdckcsuu6ze9Y888kgqlUq6detWbz/33XffWo+1pt69e2eXXXbJtGnT8rvf/S6tWrXK+973vnrbLFmyJF/5yleqr02LFi3y97//fbPP8Pbp02ety+s6vut7nptqY/NedNFF6z3eG3qfJMlf/vKXDB06NPvss09atmyZ/v37J8lmHYvZs2fnoIMOqvfdmn79+mXlypV5/PHHq9ctWrQojRo1SrNmzda7r1/+8pf15j311FPXu+03v/nNDBgwIIcddtgmz5okDz/8cCZPnlzvcQYNGpSVK1fmqaeeqjfvur4DtboxY8akRYsWadeuXQ4//PBMmzZts2YBtjxnpGEbs//++6empiazZ89eaw3n6iqVyjpje83r19xmfffbkCuvvDJHHnlk9fLw4cPr7W9z5tsUK1euTPLm8o7VAz1588z56m655ZYccMAB1cur4mxN559/fo4//vi11mGvXLkyO+20Ux5++OG19r0pSyNOOeWUXH/99alUKvn85z+/1u3nnntufv3rX+eyyy5L165d06xZsxx33HFZtmzZRve9Mes6vut7nptqY/Oeeuqp9ZYdrDqLn2z4fbJkyZJ85CMfyUc+8pHcdNNNadeuXebNm5dBgwZt1rHY0Ptq9eufffbZ7L777mnUaP3niwYMGJAJEyZUL992223r/A7EnDlzMnHixMycOTPPPPPMJs+avPn++sIXvpAzzzxzrdv23nvvevOufizX5dxzz83IkSPz2muv5eqrr87QoUPzzDPPvOWz7UA5IQ3bmDZt2mTQoEH53ve+lzPPPHOts1T//ve/s8suu6RHjx6ZN29e5s+fXz0r/be//S0LFy6shuUBBxyQ+++/PyeeeGL1/g888EC98NwUHTp0SNeuXauXVz/Lt2oJwZ/+9Kfq0o5XXnkl//jHPzb7cVbZfffds+eee+bJJ5+sF2Pr0qlTp3qzNW689qe1mTNn5mc/+1m9M5ar9O7dOytWrMiLL76Yww8/fLNnHTZsWL72ta+lUqlk4sSJa/16wj/84Q8ZOXJkPvaxjyV5cw3y008/vdmPs/oPma66vObynw09z021sXnbtGlTbznK6jb0Pvn73/+el19+OZdcckn1/frQQw9t9nw9evTIDTfckCVLllT/bkyfPj2NGjVKt27dqtvNmDEjvXv33uC+mjdvXm/e9u3br3O7MWPG5HOf+1y6du262SH9vve9L4899li9x1nTypUr88gjj2TUqFEb3Nduu+1W3c/Xv/71TJw4MXPmzMkhhxyyWTMBW46Qhm3QNddck759++b9739/vvnNb6ZXr15Zvnx5pk6dmgkTJmT27Nk58sgj06tXrwwfPjzf+c53snz58px22mn58Ic/XP2H9dxzz80JJ5yQ973vfRk4cGB+8Ytf5Lbbbtuk38Kwqfbff/8MHTo0n//853PttdemZcuWOe+887Lnnntm6NCh9bZ944036l2uq6urXrfmet6xY8fmzDPPTKtWrTJ48OAsXbo0Dz30UP71r3/l7LPP3qwZL7vssowePXqdZ/y6deuW4cOH58QTT8zll1+e3r175+WXX860adNy4IEH5phjjtngvlu0aJHvf//7WblyZVq2bLnW7V27ds1tt92WIUOGpKamJhdccEH1jPvmmD59er797W/n2GOPzdSpU/PTn/40d9555yY/z1WWL19e73VYsWJFVq5cmbq6ujRp0mSLzbumvffeO7W1tbn66qtz6qmn5q9//Wu9teSbavjw4fn617+eESNGZOzYsXnppZdyxhln5DOf+Ux23333LF68OBMnTsyPfvSj/OQnP3nLcz/xxBOZN29ennjiiaL7jxkzJh/84AczatSofP7zn0/z5s0ze/bsTJ06NVdffXXmz5+fsWPH5sUXX8wnP/nJDe5r1Wv3+uuv57rrrkuzZs2y3377Fc0FbBnWSMM2qEuXLnnkkUcyYMCAjB49Ou95z3ty1FFH5be//W31W9GrfiXYrrvumg996EM58sgjs+++++aWW26p7ufYY4/NVVddlUsvvTQ9e/bMtddem0mTJq13+UOpSZMm5eCDD85//Md/pE+fPqlUKvnVr36VJk2aVLdZuHBhmjVrVv1YuHBhTjnllOrlb33rW/X2+bnPfS4TJ07M5MmTc+CBB+bDH/5wJk+enC5dumz2fC1btsy55567wflPPPHEjB49Ot27d89//ud/5k9/+lO99ecbctxxx633tyxceeWV2XXXXdO3b98MGTIkgwYNWmsd9aYYPXp0Hn744fTu3bv6g5iDBg2qt83Gnmfy5hdXq78ON910U37xi19Ul6VsqXnX1K5du0yePDk//elP06NHj1xyySVF67jf9a535de//nUWLFiQQw89NMcdd1wGDhyY8ePHJ0mmTp2a66+/Ptdee23+67/+6y3PvWTJkpx//vnrPQu/Mb169cp9992XOXPm5PDDD0/v3r1zwQUXZI899kiSXHXVVXniiSfym9/8ZqPvt1WvXceOHXPnnXfm1ltvza677lo0F7Bl1FTWt8ARgG1C586dc9ZZZ9X7ncxb0pQpUzJlypR6v9cbgI1zRhpgB7fTTjvV++4BAJvGGmmAHdyQIUMyZMiQhh4DYLtjaQcAABSwtAMAAAoIaQAAKCCkAQCggJAGAIACQhoAAAoIaQAAKCCkAQCggJAGAIAC/x8Xo8gtyYuEl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255" y="2110911"/>
            <a:ext cx="1304925" cy="316616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15716" y="1911117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 </a:t>
            </a:r>
            <a:r>
              <a:rPr lang="ru-RU" sz="2200" dirty="0" smtClean="0"/>
              <a:t>        </a:t>
            </a:r>
          </a:p>
          <a:p>
            <a:pPr marL="76200" indent="0" algn="just">
              <a:buNone/>
            </a:pPr>
            <a:endParaRPr lang="ru-RU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 smtClean="0"/>
              <a:t>Маслов Виктор Николаевич 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0C9DC557-5581-495D-BB23-B94ADFCDEF50}"/>
              </a:ext>
            </a:extLst>
          </p:cNvPr>
          <p:cNvGrpSpPr/>
          <p:nvPr/>
        </p:nvGrpSpPr>
        <p:grpSpPr>
          <a:xfrm>
            <a:off x="3162289" y="469293"/>
            <a:ext cx="3840989" cy="666000"/>
            <a:chOff x="1470019" y="3499669"/>
            <a:chExt cx="4625981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xmlns="" id="{D70003C4-955E-467F-96F1-C68960CDA5F3}"/>
                </a:ext>
              </a:extLst>
            </p:cNvPr>
            <p:cNvSpPr/>
            <p:nvPr/>
          </p:nvSpPr>
          <p:spPr>
            <a:xfrm>
              <a:off x="1470019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 докладчике </a:t>
              </a:r>
              <a:endParaRPr lang="ru-RU" sz="2800" spc="180" dirty="0">
                <a:solidFill>
                  <a:srgbClr val="FFFFFF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xmlns="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</a:endParaRPr>
            </a:p>
          </p:txBody>
        </p:sp>
      </p:grpSp>
      <p:sp>
        <p:nvSpPr>
          <p:cNvPr id="14" name="Google Shape;173;p7">
            <a:extLst>
              <a:ext uri="{FF2B5EF4-FFF2-40B4-BE49-F238E27FC236}">
                <a16:creationId xmlns:a16="http://schemas.microsoft.com/office/drawing/2014/main" xmlns="" id="{A67C8FEC-09C6-468D-9E95-239BC9E9DFA0}"/>
              </a:ext>
            </a:extLst>
          </p:cNvPr>
          <p:cNvSpPr txBox="1"/>
          <p:nvPr/>
        </p:nvSpPr>
        <p:spPr>
          <a:xfrm>
            <a:off x="4915716" y="1330759"/>
            <a:ext cx="7037585" cy="450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342900" indent="-342900">
              <a:buClr>
                <a:srgbClr val="0046A2"/>
              </a:buClr>
              <a:buFont typeface="Wingdings" panose="05000000000000000000" pitchFamily="2" charset="2"/>
              <a:buChar char="§"/>
            </a:pPr>
            <a:endParaRPr lang="ru-RU" sz="2400" dirty="0" smtClean="0"/>
          </a:p>
          <a:p>
            <a:pPr marL="342900" indent="-342900">
              <a:buClr>
                <a:srgbClr val="0046A2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>
              <a:buClr>
                <a:srgbClr val="0046A2"/>
              </a:buClr>
            </a:pPr>
            <a:endParaRPr lang="ru-RU" sz="2400" dirty="0"/>
          </a:p>
          <a:p>
            <a:pPr marL="342900" indent="-342900" algn="just">
              <a:buClr>
                <a:srgbClr val="0046A2"/>
              </a:buClr>
              <a:buFont typeface="Arial" panose="020B0604020202020204" pitchFamily="34" charset="0"/>
              <a:buChar char="•"/>
            </a:pPr>
            <a:r>
              <a:rPr lang="ru-RU" sz="2400" dirty="0" smtClean="0"/>
              <a:t>выпускник филиала «НИЯУ «</a:t>
            </a:r>
            <a:r>
              <a:rPr lang="ru-RU" sz="2400" dirty="0"/>
              <a:t>МИФИ</a:t>
            </a:r>
            <a:r>
              <a:rPr lang="ru-RU" sz="2400" dirty="0" smtClean="0"/>
              <a:t>» — </a:t>
            </a:r>
            <a:r>
              <a:rPr lang="ru-RU" sz="2400" dirty="0" err="1" smtClean="0"/>
              <a:t>Обнинского</a:t>
            </a:r>
            <a:r>
              <a:rPr lang="ru-RU" sz="2400" dirty="0" smtClean="0"/>
              <a:t> института </a:t>
            </a:r>
            <a:r>
              <a:rPr lang="ru-RU" sz="2400" dirty="0"/>
              <a:t>атомной </a:t>
            </a:r>
            <a:r>
              <a:rPr lang="ru-RU" sz="2400" dirty="0" smtClean="0"/>
              <a:t>энергетики, </a:t>
            </a:r>
            <a:r>
              <a:rPr lang="ru-RU" sz="2400" dirty="0" smtClean="0"/>
              <a:t>по специальности </a:t>
            </a:r>
            <a:r>
              <a:rPr lang="ru-RU" sz="2400" dirty="0" smtClean="0"/>
              <a:t>охрана окружающей среды </a:t>
            </a:r>
          </a:p>
          <a:p>
            <a:pPr marL="342900" indent="-342900" algn="just">
              <a:buClr>
                <a:srgbClr val="0046A2"/>
              </a:buClr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342900" indent="-342900" algn="just">
              <a:buClr>
                <a:srgbClr val="0046A2"/>
              </a:buClr>
              <a:buFont typeface="Arial" panose="020B0604020202020204" pitchFamily="34" charset="0"/>
              <a:buChar char="•"/>
            </a:pPr>
            <a:r>
              <a:rPr lang="ru-RU" sz="2400" dirty="0" smtClean="0"/>
              <a:t>предприниматель 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2" y="2489659"/>
            <a:ext cx="3895137" cy="23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1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xmlns="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xmlns="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Содержание</a:t>
              </a:r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xmlns="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xmlns="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xmlns="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Теоретические основы проекта  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xmlns="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xmlns="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xmlns="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xmlns="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xmlns="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xmlns="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xmlns="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xmlns="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xmlns="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xmlns="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xmlns="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xmlns="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xmlns="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xmlns="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xmlns="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Постановка задачи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xmlns="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xmlns="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Разведочный анализ данных (</a:t>
            </a:r>
            <a:r>
              <a:rPr lang="en-US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EDA</a:t>
            </a: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)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xmlns="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xmlns="" id="{3DDF0676-49DA-46BC-9B49-E63651936BD7}"/>
              </a:ext>
            </a:extLst>
          </p:cNvPr>
          <p:cNvSpPr/>
          <p:nvPr/>
        </p:nvSpPr>
        <p:spPr>
          <a:xfrm>
            <a:off x="1408143" y="458717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Предобработка данных 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xmlns="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xmlns="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Обучение,</a:t>
            </a: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 </a:t>
            </a:r>
            <a:r>
              <a:rPr lang="ru-RU" sz="16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тестирование, выводы</a:t>
            </a: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xmlns="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xmlns="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xmlns="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xmlns="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xmlns="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71" y="1292079"/>
            <a:ext cx="4357230" cy="44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xmlns="" id="{A67C8FEC-09C6-468D-9E95-239BC9E9DFA0}"/>
              </a:ext>
            </a:extLst>
          </p:cNvPr>
          <p:cNvSpPr txBox="1"/>
          <p:nvPr/>
        </p:nvSpPr>
        <p:spPr>
          <a:xfrm>
            <a:off x="843937" y="1612009"/>
            <a:ext cx="5644998" cy="495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r>
              <a:rPr lang="ru-RU" sz="2000" b="1" dirty="0" smtClean="0"/>
              <a:t>Этапы машинного обучения </a:t>
            </a:r>
          </a:p>
          <a:p>
            <a:endParaRPr lang="ru-RU" sz="2000" dirty="0" smtClean="0"/>
          </a:p>
          <a:p>
            <a:pPr marL="285750" indent="-285750">
              <a:buClr>
                <a:srgbClr val="0046A2"/>
              </a:buClr>
              <a:buFont typeface="Arial" panose="020B0604020202020204" pitchFamily="34" charset="0"/>
              <a:buChar char="•"/>
            </a:pPr>
            <a:r>
              <a:rPr lang="ru-RU" sz="2000" dirty="0" smtClean="0"/>
              <a:t>Сбор данных</a:t>
            </a:r>
          </a:p>
          <a:p>
            <a:pPr>
              <a:buClr>
                <a:srgbClr val="0046A2"/>
              </a:buClr>
            </a:pPr>
            <a:endParaRPr lang="ru-RU" sz="2000" dirty="0"/>
          </a:p>
          <a:p>
            <a:pPr marL="285750" indent="-285750">
              <a:buClr>
                <a:srgbClr val="0046A2"/>
              </a:buClr>
              <a:buFont typeface="Arial" panose="020B0604020202020204" pitchFamily="34" charset="0"/>
              <a:buChar char="•"/>
            </a:pPr>
            <a:r>
              <a:rPr lang="ru-RU" sz="2000" dirty="0"/>
              <a:t>Разведочный анализ данных (EDA)</a:t>
            </a:r>
          </a:p>
          <a:p>
            <a:pPr marL="285750" indent="-285750">
              <a:buClr>
                <a:srgbClr val="0046A2"/>
              </a:buClr>
              <a:buFont typeface="Arial" panose="020B0604020202020204" pitchFamily="34" charset="0"/>
              <a:buChar char="•"/>
            </a:pPr>
            <a:endParaRPr lang="ru-RU" sz="2000" dirty="0" smtClean="0"/>
          </a:p>
          <a:p>
            <a:pPr marL="285750" indent="-285750">
              <a:buClr>
                <a:srgbClr val="0046A2"/>
              </a:buClr>
              <a:buFont typeface="Arial" panose="020B0604020202020204" pitchFamily="34" charset="0"/>
              <a:buChar char="•"/>
            </a:pPr>
            <a:r>
              <a:rPr lang="ru-RU" sz="2000" dirty="0" smtClean="0"/>
              <a:t>Предварительная </a:t>
            </a:r>
            <a:r>
              <a:rPr lang="ru-RU" sz="2000" dirty="0"/>
              <a:t>обработка данных</a:t>
            </a:r>
          </a:p>
          <a:p>
            <a:pPr>
              <a:buClr>
                <a:srgbClr val="0046A2"/>
              </a:buClr>
            </a:pPr>
            <a:r>
              <a:rPr lang="ru-RU" sz="2000" dirty="0"/>
              <a:t> </a:t>
            </a:r>
            <a:r>
              <a:rPr lang="ru-RU" sz="2000" dirty="0" smtClean="0"/>
              <a:t> </a:t>
            </a:r>
            <a:r>
              <a:rPr lang="ru-RU" sz="2000" dirty="0"/>
              <a:t> </a:t>
            </a:r>
          </a:p>
          <a:p>
            <a:pPr marL="285750" indent="-285750">
              <a:buClr>
                <a:srgbClr val="0046A2"/>
              </a:buClr>
              <a:buFont typeface="Arial" panose="020B0604020202020204" pitchFamily="34" charset="0"/>
              <a:buChar char="•"/>
            </a:pPr>
            <a:r>
              <a:rPr lang="ru-RU" sz="2000" dirty="0" smtClean="0"/>
              <a:t>Моделирование</a:t>
            </a:r>
            <a:endParaRPr lang="ru-RU" sz="2000" dirty="0"/>
          </a:p>
          <a:p>
            <a:pPr marL="285750" indent="-285750">
              <a:buClr>
                <a:srgbClr val="0046A2"/>
              </a:buClr>
              <a:buFont typeface="Arial" panose="020B0604020202020204" pitchFamily="34" charset="0"/>
              <a:buChar char="•"/>
            </a:pPr>
            <a:endParaRPr lang="ru-RU" sz="2000" dirty="0" smtClean="0"/>
          </a:p>
          <a:p>
            <a:pPr marL="285750" indent="-285750">
              <a:buClr>
                <a:srgbClr val="0046A2"/>
              </a:buClr>
              <a:buFont typeface="Arial" panose="020B0604020202020204" pitchFamily="34" charset="0"/>
              <a:buChar char="•"/>
            </a:pPr>
            <a:r>
              <a:rPr lang="ru-RU" sz="2000" dirty="0" smtClean="0"/>
              <a:t>Оценка </a:t>
            </a:r>
            <a:r>
              <a:rPr lang="ru-RU" sz="2000" dirty="0"/>
              <a:t>модели</a:t>
            </a:r>
          </a:p>
          <a:p>
            <a:pPr>
              <a:buClr>
                <a:srgbClr val="0046A2"/>
              </a:buClr>
            </a:pPr>
            <a:r>
              <a:rPr lang="ru-RU" sz="2000" dirty="0"/>
              <a:t> </a:t>
            </a:r>
          </a:p>
          <a:p>
            <a:pPr marL="285750" indent="-285750">
              <a:buClr>
                <a:srgbClr val="0046A2"/>
              </a:buClr>
              <a:buFont typeface="Arial" panose="020B0604020202020204" pitchFamily="34" charset="0"/>
              <a:buChar char="•"/>
            </a:pPr>
            <a:r>
              <a:rPr lang="ru-RU" sz="2000" dirty="0" smtClean="0"/>
              <a:t>Интерпретация результатов (выводы)</a:t>
            </a:r>
            <a:endParaRPr lang="ru-RU" sz="2000" dirty="0"/>
          </a:p>
          <a:p>
            <a:pPr marL="285750" indent="-285750">
              <a:buClr>
                <a:srgbClr val="0046A2"/>
              </a:buClr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indent="-285750">
              <a:buClr>
                <a:srgbClr val="0046A2"/>
              </a:buClr>
              <a:buFont typeface="Arial" panose="020B0604020202020204" pitchFamily="34" charset="0"/>
              <a:buChar char="•"/>
            </a:pPr>
            <a:r>
              <a:rPr lang="ru-RU" sz="2000" dirty="0" smtClean="0"/>
              <a:t>Принятие </a:t>
            </a:r>
            <a:r>
              <a:rPr lang="ru-RU" sz="2000" dirty="0"/>
              <a:t>решений</a:t>
            </a:r>
          </a:p>
          <a:p>
            <a:r>
              <a:rPr lang="ru-RU" sz="2000" dirty="0"/>
              <a:t> 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7306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xmlns="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Теоретические основы проекта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xmlns="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xmlns="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28" name="Picture 4" descr="https://neerc.ifmo.ru/wiki/images/thumb/8/8e/%D0%96%D0%B8%D0%B7%D0%BD%D0%B5%D0%BD%D0%BD%D1%8B%D0%B9_%D1%86%D0%B8%D0%BA%D0%BB_%D0%BC%D0%BE%D0%B4%D0%B5%D0%BB%D0%B8_%D0%BC%D0%B0%D1%88%D0%B8%D0%BD%D0%BD%D0%BE%D0%B3%D0%BE_%D0%BE%D0%B1%D1%83%D1%87%D0%B5%D0%BD%D0%B8%D1%8F.jpeg/550px-%D0%96%D0%B8%D0%B7%D0%BD%D0%B5%D0%BD%D0%BD%D1%8B%D0%B9_%D1%86%D0%B8%D0%BA%D0%BB_%D0%BC%D0%BE%D0%B4%D0%B5%D0%BB%D0%B8_%D0%BC%D0%B0%D1%88%D0%B8%D0%BD%D0%BD%D0%BE%D0%B3%D0%BE_%D0%BE%D0%B1%D1%83%D1%87%D0%B5%D0%BD%D0%B8%D1%8F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935" y="1388681"/>
            <a:ext cx="4946921" cy="4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26" y="1594356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Выпускная квалификационная работа основана на реальных производственных задачах Центра НТИ «Цифровое материаловедение: новые материалы и вещества» и состоит в создание прогнозной модели. </a:t>
            </a:r>
            <a:endParaRPr lang="ru-RU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endParaRPr lang="ru-RU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входе имеются данные о начальных свойствах </a:t>
            </a:r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компонентов. На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выходе необходимо спрогнозировать ряд конечных свойств получаемых композиционных материалов.  </a:t>
            </a:r>
            <a:endParaRPr lang="ru-RU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endParaRPr lang="ru-RU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Перед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нами стоит задача регрессии: </a:t>
            </a:r>
            <a:endParaRPr lang="ru-RU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предсказать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неизвестные значения зависимых переменных; 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выявить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какие независимые переменные связаны с зависимыми; 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понять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отношения между зависимыми и независимыми переменными.</a:t>
            </a:r>
          </a:p>
          <a:p>
            <a:pPr marL="76200" indent="0" algn="just">
              <a:buNone/>
            </a:pPr>
            <a:endParaRPr lang="ru-RU" sz="2200" dirty="0" smtClean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Постановка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xmlns="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1641721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xmlns="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3363776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xmlns="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1641721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6846453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r>
                <a:rPr lang="en-US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(EDA)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xmlns="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xmlns="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558272" y="1747668"/>
            <a:ext cx="11196533" cy="1513326"/>
          </a:xfrm>
        </p:spPr>
        <p:txBody>
          <a:bodyPr/>
          <a:lstStyle/>
          <a:p>
            <a:pPr marL="76200" indent="0" algn="just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EDA включает в себя визуализацию и статистический анализ данных для выявления паттернов, трендов и аномалий. Используются различные графики (гистограммы, диаграммы рассеяния, коробчатые диаграммы) и статистические методы для анализа распределения данных.</a:t>
            </a:r>
          </a:p>
          <a:p>
            <a:pPr marL="76200" indent="0">
              <a:buNone/>
            </a:pPr>
            <a:endParaRPr lang="ru-RU" dirty="0"/>
          </a:p>
        </p:txBody>
      </p:sp>
      <p:pic>
        <p:nvPicPr>
          <p:cNvPr id="19" name="Рисунок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4" y="3551723"/>
            <a:ext cx="2797175" cy="28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44" y="3577776"/>
            <a:ext cx="7530334" cy="25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 smtClean="0"/>
              <a:t>Выводы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7000689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xmlns="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(EDA)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xmlns="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 descr="C:\Users\HP\AppData\Local\Microsoft\Windows\INetCache\Content.Word\кор.матрица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684" y="2305714"/>
            <a:ext cx="3572423" cy="33275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utoShape 4" descr="data:image/png;base64,iVBORw0KGgoAAAANSUhEUgAAAtIAAAGHCAYAAACdwbVzAAAAOXRFWHRTb2Z0d2FyZQBNYXRwbG90bGliIHZlcnNpb24zLjYuMiwgaHR0cHM6Ly9tYXRwbG90bGliLm9yZy8o6BhiAAAACXBIWXMAAA9hAAAPYQGoP6dpAAAlJElEQVR4nO3dfZSVdb3/4fcgDBJPCoKIoqAICYmRWgFaIBpih4N11ApK0MpM1Ew0LJe/KEk9+ZRJkspZoFlppZJlWhhpiVmocTAjQ9TA47MUCCoMsH9/uNiL4Zmv4IBc11qzFnvve9/7s++9GV5zz3eGmkqlUgkAALBZGjX0AAAAsD0S0gAAUEBIAwBAASENAAAFhDQAABQQ0gAAUEBIAwBAASENAAAFhDQAABQQ0gCbafLkyampqan30a5du/Tv3z+//OUvG3q8JEnnzp0zcuTIzb7fa6+9lrFjx+bee+/d4jMBvNMIaYBCkyZNyh//+Mc88MADue6667LTTjtlyJAh+cUvftHQoxV77bXX8o1vfENIA2yCxg09AMD26j3veU8OOeSQ6uWjjz46u+66a3784x9nyJAhDTgZAG8HZ6QBtpCdd945tbW1adKkSfW6BQsW5LTTTsuee+6Z2tra7Lvvvjn//POzdOnSJMkbb7yR3r17p2vXrlm4cGH1fs8//3w6dOiQ/v37Z8WKFUmSkSNHpkWLFnnssccycODANG/ePO3atcvpp5+e1157baPzzZs3L5/+9KfTvn37NG3aNAcccEAuv/zyrFy5Mkny9NNPp127dkmSb3zjG9VlKyVLRAB2BM5IAxRasWJFli9fnkqlkhdeeCGXXnpplixZkmHDhiV5M5IHDBiQuXPn5hvf+EZ69eqVP/zhD7n44oszc+bM3Hnnndl5553zk5/8JAcffHBOPvnk3HrrrVm5cmWGDx+eSqWSH//4x9lpp52qj1lXV5djjjkmX/jCF3LeeeflgQceyLhx4/LPf/5zg0tKXnrppfTt2zfLli3LhRdemM6dO+eXv/xlzjnnnMydOzfXXHNN9thjj9x99905+uij89nPfjaf+9znkqQa1wDUJ6QBCn3wgx+sd7lp06YZP358Bg0alCS54YYbMmvWrPzkJz/J8ccfnyQ56qij0qJFi4wZMyZTp07NUUcdlf333z8TJ07MJz7xiVx11VVZsGBB7r333tx9993ZY4896j3GsmXLMnr06Jx55pnV/TVp0iTnn39+pk+fnn79+q1z1iuuuCL/93//lz/96U95//vfnyQZNGhQVqxYke9///s566yz0q1btxx88MFJkr322mut5wdAfZZ2ABS68cYbM2PGjMyYMSN33XVXRowYkVGjRmX8+PFJkmnTpqV58+Y57rjj6t1v1VKJ3/72t9XrTjjhhHzxi1/Mueeem3HjxuVrX/tajjrqqHU+7vDhw+tdXnUG/He/+916Z502bVp69OhRjejVZ6lUKpk2bdqmPWkAqpyRBih0wAEHrPXDhv/85z/zla98JZ/+9KfzyiuvpEOHDqmpqal3v/bt26dx48Z55ZVX6l1/8sknZ8KECamtra2ecV5T48aN07Zt23rXdejQIUnW2t/qXnnllXTu3Hmt6zt27LjR+wKwbs5IA2xBvXr1yuuvv55//OMfadu2bV544YVUKpV627z44otZvnx5dtttt+p1S5YsyWc+85l069YtzZo1q65PXtPy5cvXit7nn38+SdYK7NW1bds2zz333FrXP/vss0lSbxYANo2QBtiCZs6cmeTNH9AbOHBgFi9enClTptTb5sYbb0ySDBw4sHrdqaeemnnz5uW2227L//zP/+SOO+7IlVdeuc7H+OEPf1jv8o9+9KMkSf/+/dc718CBA/O3v/0tjzzyyFqz1NTUZMCAAUneXOedJK+//vqGnygAlnYAlPrrX/+a5cuXJ3lzacRtt92WqVOn5mMf+1i6dOmSE088Md/73vcyYsSIPP300znwwANz//3356KLLsoxxxyTI488MkkyceLE3HTTTZk0aVJ69uyZnj175vTTT8+YMWPSr1+/euuaa2trc/nll2fx4sU59NBDq7+1Y/DgwTnssMPWO+uXv/zl3HjjjfnoRz+ab37zm9lnn31y55135pprrskXv/jFdOvWLUnSsmXL7LPPPvn5z3+egQMHpk2bNtltt93WuSwEYIdXAWCzTJo0qZKk3kfr1q0r733veytXXHFF5Y033qhu+8orr1ROPfXUyh577FFp3LhxZZ999ql89atfrW4za9asSrNmzSojRoyo9xhvvPFG5eCDD6507ty58q9//atSqVQqI0aMqDRv3rwya9asSv/+/SvNmjWrtGnTpvLFL36xsnjx4nr332effdba5z//+c/KsGHDKm3btq00adKk0r1798qll15aWbFiRb3t7rnnnkrv3r0rTZs2rSRZaz8AvKmmUllj8R4A26SRI0fmZz/7WRYvXtzQowAQa6QBAKCIkAYAgAKWdgAAQAFnpAEAoICQBgCAAkIaAAAKFP+HLCtXrsyzzz6bli1bpqamZkvOBAAADaJSqeTVV19Nx44d06jRhs85F4f0s88+m06dOpXeHQAAtlnz58/PXnvttcFtikO6ZcuW1Qdp1apV6W4AAGCbsWjRonTq1KnauhtSHNKrlnO0atVKSAMA8I6yKUuX/bAhAAAUENIAAFBASAMAQAEhDQAABYQ0AAAUENIAAFBASAMAQAEhDQAABYQ0AAAUENIAAFBASAMAQAEhDQAABYQ0AAAUENIAAFBASAMAQAEhDQAABYQ0AAAUENIAAFBASAMAQAEhDQAABYQ0AAAUENIAAFBASAMAQAEhDQAABYQ0AAAUENIAAFCgcUMPALxzVSqV1NXVNfQY26TVj02TJk1SU1PTwBNtnxw7oCEJaWCrqauryyWXXNLQY/AOdt5556W2trahxwB2UJZ2AABAAWekgbfFiFPenyZNdmroMbYZdXUrcsN1f07i2Gyu1Y8dQEMS0sDbokmTncTiejg2ANsnSzsA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0LihB2holUoldXV1SZImTZqkpqamgScCAHj7aaLNt8Ofka6rq8sll1ySSy65pPrmAQDY0WiizbfDhzQAAJ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TYbkP68ccfz1VXXZXHH3/8LW0DAEC5NXtr2rRpufDCCzNt2rQtts9t1XYZ0nV1dfnVr36VhQsX5le/+lXq6uqKtgEAoNyavbVw4cJMnz49lUol06dPz2uvvfaW97ktN9x2GdL3339/Fi9enCRZvHhx7r///qJtAAAot2ZvTZo0KZVKJUlSqVRyyy23vOV9bssN17ihB9hcCxYsqH6lk6T6Fc9BBx2UNm3abPI2q6zaJkmWLVv2Nj0L2DGs/ndq9b9r8Fb4vA1bx+Z+zl5Xby1atKjeNvPnz8+TTz6Zfffdd5Nm2JyG2xZsckgvXbo0S5curV5e80C9HSqVSu6666513nbXXXdl2LBh1T9vaJuamprqdat/u+CKK67YgtMCq1u+fGVqaxt6Ct4Jli9fWf2zz9uwddTV1aVp06brvX1DTbamW2+9NaNHj06jRhteCLEpnbd6w20LNnlpx8UXX5zWrVtXPzp16rQ151qnl19+OXPnzs3KlSvrXb9y5crMnTs3L7/88iZtAwBAufX11rq8/vrreeKJJ4r3uS033Cafkf7qV7+as88+u3p50aJFb3tM77bbbtlvv/3y5JNP1vuWQ6NGjdKlS5fstttuSbJJ26zSpEmT6p/PPvvs1DplBlvMsmXLqmcMGzfeLn8kg23Q6u8ln7dhy1n9c/bqfbQu62uydWnWrFm6du260cff1M7blmxySDdt2nSDp/jfDjU1NRk8eHCuueaatV60wYMHV0/3b8o2q+9zldraWp+QYSvZ1r4dx/bL523Y+jb2OXtDTbam4447bqPLOja2z3U13LZguztF1KZNm/Tr1696MGtqatKvX796C9A3ZRsAAMqtq7datWpVb5tOnTqlS5cub2mf23LDbXchnSSHHXZYWrRokSRp2bJlDjvssKJtAAAot2ZvnXTSSfUi+BOf+MRb3ue23HDbZUg3adIkxxxzTFq3bp3Bgwevcx3PpmwDAEC5NXurdevW1TPK/fr1y7ve9a63vM9tueG2u98jvUr37t3TvXv3t7wNAADl1uytI444IkccccQW3ee2ars8Iw0AAA1N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Ro39AANrUmTJjnvvPOqfwYA2BFpos23w4d0TU1NamtrG3oMAIAGpYk2n6Ud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oHFDDwDsGOrqVjT0CNuU1Y+HY7N5HC9gWyGkgbfFDdf9uaFH2GY5NgDbJ0s7AACgQE2lUqmU3HHRokVp3bp1Fi5cmFatWm3puYB3gEqlkrq6uoYeY5u0+rFp0qRJampqGnii7ZNjB2xpm9O4lnYAW01NTU1qa2sbeoxtVtOmTRt6BADeAks7AACggJAGAIACQhoAAAoIaQAAKCCkAQCggJAGAIACQhoAAAoIaQAAKCCkAQCggJAGAIACQhoAAAoIaQAAKCCkAQCggJAGAIACQhoAAAoIaQAAKCCkAQCggJAGAIACQhoAAAoIaQAAKCCkAQCggJAGAIACQhoAAAoIaQAAKCCkAQCggJAGAIACQhoAAAo0Lr1jpVJJkixatGiLDQMAAA1pVduuat0NKQ7pV199NUnSqVOn0l0AAMA26dVXX03r1q03uE1NZVNyex1WrlyZZ599Ni1btkxNTU3RgGx9ixYtSqdOnTJ//vy0atWqocdhK/E67xi8zjsGr/OOweu87apUKnn11VfTsWPHNGq04VXQxWekGzVqlL322qv07rzNWrVq5S/qDsDrvGPwOu8YvM47Bq/ztmljZ6JX8cOGAABQQEgDAEABIf0O17Rp03z9619P06ZNG3oUtiKv847B67xj8DrvGLzO7wzFP2wIAAA7MmekAQCggJAGAIACQhoAAAoIaQAAKCCk36F+//vfZ8iQIenYsWNqamoyZcqUhh6JLeziiy/OoYcempYtW6Z9+/Y59thj8/jjjzf0WGxhEyZMSK9evar/aUOfPn1y1113NfRYbGUXX3xxampqctZZZzX0KGxBY8eOTU1NTb2PDh06NPRYvAVC+h1qyZIlOeiggzJ+/PiGHoWt5L777suoUaPy4IMPZurUqVm+fHk+8pGPZMmSJQ09GlvQXnvtlUsuuSQPPfRQHnrooRxxxBEZOnRoHnvssYYeja1kxowZue6669KrV6+GHoWtoGfPnnnuueeqH48++mhDj8RbUPxfhLNtGzx4cAYPHtzQY7AV3X333fUuT5o0Ke3bt8/DDz+cD33oQw00FVvakCFD6l3+1re+lQkTJuTBBx9Mz549G2gqtpbFixdn+PDhuf766zNu3LiGHoetoHHjxs5Cv4M4Iw3vEAsXLkyStGnTpoEnYWtZsWJFbr755ixZsiR9+vRp6HHYCkaNGpWPfvSjOfLIIxt6FLaSOXPmpGPHjunSpUs++clP5sknn2zokXgLnJGGd4BKpZKzzz47hx12WN7znvc09DhsYY8++mj69OmTN954Iy1atMjtt9+eHj16NPRYbGE333xzHnnkkcyYMaOhR2Er+cAHPpAbb7wx3bp1ywsvvJBx48alb9++eeyxx9K2bduGHo8CQhreAU4//fTMmjUr999/f0OPwlbQvXv3zJw5M//+979z6623ZsSIEbnvvvvE9DvI/Pnz86UvfSm/+c1vsvPOOzf0OGwlqy+5PPDAA9OnT5/st99+ueGGG3L22Wc34GSUEtKwnTvjjDNyxx135Pe//3322muvhh6HraC2tjZdu3ZNkhxyyCGZMWNGrrrqqlx77bUNPBlbysMPP5wXX3wxBx98cPW6FStW5Pe//33Gjx+fpUuXZqeddmrACdkamjdvngMPPDBz5sxp6FEoJKRhO1WpVHLGGWfk9ttvz7333psuXbo09Ei8TSqVSpYuXdrQY7AFDRw4cK3f3nDSSSfl3e9+d8aMGSOi36GWLl2a2bNn5/DDD2/oUSgkpN+hFi9enCeeeKJ6+amnnsrMmTPTpk2b7L333g04GVvKqFGj8qMf/Sg///nP07Jlyzz//PNJktatW6dZs2YNPB1byte+9rUMHjw4nTp1yquvvpqbb745995771q/tYXtW8uWLdf6+YbmzZunbdu2fu7hHeScc87JkCFDsvfee+fFF1/MuHHjsmjRoowYMaKhR6OQkH6HeuihhzJgwIDq5VVrr0aMGJHJkyc30FRsSRMmTEiS9O/fv971kyZNysiRI9/+gdgqXnjhhXzmM5/Jc889l9atW6dXr165++67c9RRRzX0aMBmeuaZZ/KpT30qL7/8ctq1a5cPfvCDefDBB7PPPvs09GgUqqlUKpWGHgIAALY3fo80AAAUENIAAFBASAMAQAEhDQAABYQ0AAAUENIAAFBASAMAQAEhDQAABYQ0AAAUENKwjXr++edzxhlnZN99903Tpk3TqVOnDBkyJL/97W8bejQAIEnjhh4AWNvTTz+dfv36ZZdddsm3v/3t9OrVK3V1dfn1r3+dUaNG5e9//3tDjwgAOzxnpGEbdNppp6WmpiZ//vOfc9xxx6Vbt27p2bNnzj777Dz44IPV7ebNm5ehQ4emRYsWadWqVU444YS88MIL9fY1YcKE7LfffqmtrU337t3zgx/8oHpb586dU1NTs86PyZMnJ0lqamoyZcqUevvs379/zjrrrOrlf/3rXznxxBOz66675l3velcGDx6cOXPmVG+fPHlydtlll3r72GWXXaqPkSRjx47Ne9/73nrbTJo0KQcccEB23nnnvPvd784111xTve3pp59OTU1NZs6cWe8+nTt3zne+853q5TXnnzhxYmpqaurNv2zZsnzlK1/JnnvumebNm+cDH/hA7r333mxITU1Namtr6x3vl156KU2bNk1NTU31urlz52bo0KHZfffd06JFixx66KG55557qrf3799/va/B2LFjq8/pwgsvzLBhw9KiRYt07NgxV1999VrzbOx5rnlskmTkyJE59thjN3neDR2Pjb1PbrrpphxyyCFp2bJlOnTokGHDhuXFF1+s3n7vvfeu91isvu9HH300RxxxRJo1a5a2bdvmlFNOyeLFi+s99rr2tfp7cM3nnaz9Pl3zPbls2bLst99+qampyb///e8Nzrv6e+CBBx7Ihz70oTRr1iydOnXKmWeemSVLltR77LFjx651/9XnW9drBzQ8IQ3bmAULFuTuu+/OqFGj0rx587VuX/UPfaVSybHHHpsFCxbkvvvuy9SpUzN37tx84hOfqG57++2350tf+lJGjx6dv/71r/nCF76Qk046Kb/73e+SJDNmzMhzzz2X5557LnvttVe+853vVC+vvp+NGTlyZB566KHccccd+eMf/5hKpZJjjjkmdXV1xcfh+uuvz/nnn59vfetbmT17di666KJccMEFueGGG4r3uWTJkvy///f/0qJFi3rXn3TSSZk+fXpuvvnmzJo1K8cff3yOPvroel8MrEv79u0zadKk6uVJkyalXbt29bZZvHhxjjnmmNxzzz35y1/+kkGDBmXIkCGZN29ekuS2226rHvM+ffpk9OjR1cvnnHNOdT+XXnppevXqlUceeSRf/epX8+UvfzlTp07drOe5KTY271uxbNmyXHjhhfnf//3fTJkyJU899VRGjhy51naPP/549Rg899xz9W577bXXcvTRR2fXXXfNjBkz8tOf/jT33HNPTj/99HrbVSqVevvaEhE6fvz4euHft2/f6oy33nprkqw196OPPppBgwbl4x//eGbNmpVbbrkl999//zrn7dmzZ/W+J5xwwlueF9j6LO2AbcwTTzyRSqWSd7/73Rvc7p577smsWbPy1FNPpVOnTkmSH/zgB+nZs2dmzJiRQw89NJdddllGjhyZ0047LUmqZ7Qvu+yyDBgwoF707bTTTmndunU6dOiwWfPOmTMnd9xxR6ZPn56+ffsmSX74wx+mU6dOmTJlSo4//vjN2t8qF154YS6//PJ8/OMfT5J06dIlf/vb33LttddmxIgRRfv89re/nR49emT58uXV6+bOnZsf//jHeeaZZ9KxY8ckyTnnnJO77747kyZNykUXXbTe/X32s5/NxIkTM2bMmCRvngU++eSTc+GFF1a3Oeigg3LQQQdVL48bNy6333577rjjjpx++ulp06ZN9bba2tq0aNFina9Bv379ct555yVJunXrlunTp+fKK6/MUUcdtUnPc1NtbN634uSTT67+ed999813v/vdvP/978/ixYvrRX/79u3X+g7GKj/84Q/z+uuv58Ybb6x+oTl+/PgMGTIk//3f/53dd989SapfxK36LkPr1q3f0uwLFizIuHHjMmbMmFxwwQVJ3ny9Vr1Wq17HNV+7Sy+9NMOGDauemd9///3z3e9+Nx/+8IczYcKE7LzzztV5mzVrVr1/s2bNsnTp0rc0M7D1OSMN25hVZ9JW/9bwusyePTudOnWqRnSS9OjRI7vssktmz55d3aZfv3717tevX7/q7ZvqU5/6VFq0aFH9+MMf/lBvjsaNG+cDH/hA9bq2bdume/fum/04q7z00kuZP39+PvvZz9Z73HHjxmXu3Ln1tu3bt2+9bdZ35vTZZ5/NFVdckcsuu6ze9Y888kgqlUq6detWbz/33XffWo+1pt69e2eXXXbJtGnT8rvf/S6tWrXK+973vnrbLFmyJF/5yleqr02LFi3y97//fbPP8Pbp02ety+s6vut7nptqY/NedNFF6z3eG3qfJMlf/vKXDB06NPvss09atmyZ/v37J8lmHYvZs2fnoIMOqvfdmn79+mXlypV5/PHHq9ctWrQojRo1SrNmzda7r1/+8pf15j311FPXu+03v/nNDBgwIIcddtgmz5okDz/8cCZPnlzvcQYNGpSVK1fmqaeeqjfvur4DtboxY8akRYsWadeuXQ4//PBMmzZts2YBtjxnpGEbs//++6empiazZ89eaw3n6iqVyjpje83r19xmfffbkCuvvDJHHnlk9fLw4cPr7W9z5tsUK1euTPLm8o7VAz1588z56m655ZYccMAB1cur4mxN559/fo4//vi11mGvXLkyO+20Ux5++OG19r0pSyNOOeWUXH/99alUKvn85z+/1u3nnntufv3rX+eyyy5L165d06xZsxx33HFZtmzZRve9Mes6vut7nptqY/Oeeuqp9ZYdrDqLn2z4fbJkyZJ85CMfyUc+8pHcdNNNadeuXebNm5dBgwZt1rHY0Ptq9eufffbZ7L777mnUaP3niwYMGJAJEyZUL992223r/A7EnDlzMnHixMycOTPPPPPMJs+avPn++sIXvpAzzzxzrdv23nvvevOufizX5dxzz83IkSPz2muv5eqrr87QoUPzzDPPvOWz7UA5IQ3bmDZt2mTQoEH53ve+lzPPPHOts1T//ve/s8suu6RHjx6ZN29e5s+fXz0r/be//S0LFy6shuUBBxyQ+++/PyeeeGL1/g888EC98NwUHTp0SNeuXauXVz/Lt2oJwZ/+9Kfq0o5XXnkl//jHPzb7cVbZfffds+eee+bJJ5+sF2Pr0qlTp3qzNW689qe1mTNn5mc/+1m9M5ar9O7dOytWrMiLL76Yww8/fLNnHTZsWL72ta+lUqlk4sSJa/16wj/84Q8ZOXJkPvaxjyV5cw3y008/vdmPs/oPma66vObynw09z021sXnbtGlTbznK6jb0Pvn73/+el19+OZdcckn1/frQQw9t9nw9evTIDTfckCVLllT/bkyfPj2NGjVKt27dqtvNmDEjvXv33uC+mjdvXm/e9u3br3O7MWPG5HOf+1y6du262SH9vve9L4899li9x1nTypUr88gjj2TUqFEb3Nduu+1W3c/Xv/71TJw4MXPmzMkhhxyyWTMBW46Qhm3QNddck759++b9739/vvnNb6ZXr15Zvnx5pk6dmgkTJmT27Nk58sgj06tXrwwfPjzf+c53snz58px22mn58Ic/XP2H9dxzz80JJ5yQ973vfRk4cGB+8Ytf5Lbbbtuk38Kwqfbff/8MHTo0n//853PttdemZcuWOe+887Lnnntm6NCh9bZ944036l2uq6urXrfmet6xY8fmzDPPTKtWrTJ48OAsXbo0Dz30UP71r3/l7LPP3qwZL7vssowePXqdZ/y6deuW4cOH58QTT8zll1+e3r175+WXX860adNy4IEH5phjjtngvlu0aJHvf//7WblyZVq2bLnW7V27ds1tt92WIUOGpKamJhdccEH1jPvmmD59er797W/n2GOPzdSpU/PTn/40d9555yY/z1WWL19e73VYsWJFVq5cmbq6ujRp0mSLzbumvffeO7W1tbn66qtz6qmn5q9//Wu9teSbavjw4fn617+eESNGZOzYsXnppZdyxhln5DOf+Ux23333LF68OBMnTsyPfvSj/OQnP3nLcz/xxBOZN29ennjiiaL7jxkzJh/84AczatSofP7zn0/z5s0ze/bsTJ06NVdffXXmz5+fsWPH5sUXX8wnP/nJDe5r1Wv3+uuv57rrrkuzZs2y3377Fc0FbBnWSMM2qEuXLnnkkUcyYMCAjB49Ou95z3ty1FFH5be//W31W9GrfiXYrrvumg996EM58sgjs+++++aWW26p7ufYY4/NVVddlUsvvTQ9e/bMtddem0mTJq13+UOpSZMm5eCDD85//Md/pE+fPqlUKvnVr36VJk2aVLdZuHBhmjVrVv1YuHBhTjnllOrlb33rW/X2+bnPfS4TJ07M5MmTc+CBB+bDH/5wJk+enC5dumz2fC1btsy55567wflPPPHEjB49Ot27d89//ud/5k9/+lO99ecbctxxx633tyxceeWV2XXXXdO3b98MGTIkgwYNWmsd9aYYPXp0Hn744fTu3bv6g5iDBg2qt83Gnmfy5hdXq78ON910U37xi19Ul6VsqXnX1K5du0yePDk//elP06NHj1xyySVF67jf9a535de//nUWLFiQQw89NMcdd1wGDhyY8ePHJ0mmTp2a66+/Ptdee23+67/+6y3PvWTJkpx//vnrPQu/Mb169cp9992XOXPm5PDDD0/v3r1zwQUXZI899kiSXHXVVXniiSfym9/8ZqPvt1WvXceOHXPnnXfm1ltvza677lo0F7Bl1FTWt8ARgG1C586dc9ZZZ9X7ncxb0pQpUzJlypR6v9cbgI1zRhpgB7fTTjvV++4BAJvGGmmAHdyQIUMyZMiQhh4DYLtjaQcAABSwtAMAAAoIaQAAKCCkAQCggJAGAIACQhoAAAoIaQAAKCCkAQCggJAGAIAC/x8Xo8gtyYuElgAAAABJRU5ErkJggg=="/>
          <p:cNvSpPr>
            <a:spLocks noGrp="1" noChangeAspect="1" noChangeArrowheads="1"/>
          </p:cNvSpPr>
          <p:nvPr>
            <p:ph type="body" idx="13"/>
          </p:nvPr>
        </p:nvSpPr>
        <p:spPr bwMode="auto">
          <a:xfrm>
            <a:off x="745728" y="1795749"/>
            <a:ext cx="7734300" cy="463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LS Sector Regular"/>
                <a:cs typeface="Arial" panose="020B0604020202020204" pitchFamily="34" charset="0"/>
              </a:rPr>
              <a:t>в данных </a:t>
            </a:r>
            <a:r>
              <a:rPr lang="ru-RU" sz="2000" dirty="0">
                <a:latin typeface="ALS Sector Regular"/>
                <a:cs typeface="Arial" panose="020B0604020202020204" pitchFamily="34" charset="0"/>
              </a:rPr>
              <a:t>отсутствуют категориальные </a:t>
            </a:r>
            <a:r>
              <a:rPr lang="ru-RU" sz="2000" dirty="0" smtClean="0">
                <a:latin typeface="ALS Sector Regular"/>
                <a:cs typeface="Arial" panose="020B0604020202020204" pitchFamily="34" charset="0"/>
              </a:rPr>
              <a:t>признаки; </a:t>
            </a:r>
            <a:endParaRPr lang="ru-RU" sz="2000" dirty="0">
              <a:latin typeface="ALS Sector Regular"/>
              <a:cs typeface="Arial" panose="020B0604020202020204" pitchFamily="34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LS Sector Regular"/>
                <a:cs typeface="Arial" panose="020B0604020202020204" pitchFamily="34" charset="0"/>
              </a:rPr>
              <a:t>тип </a:t>
            </a:r>
            <a:r>
              <a:rPr lang="ru-RU" sz="2000" dirty="0">
                <a:latin typeface="ALS Sector Regular"/>
                <a:cs typeface="Arial" panose="020B0604020202020204" pitchFamily="34" charset="0"/>
              </a:rPr>
              <a:t>данных </a:t>
            </a:r>
            <a:r>
              <a:rPr lang="ru-RU" sz="2000" dirty="0" smtClean="0">
                <a:latin typeface="ALS Sector Regular"/>
                <a:cs typeface="Arial" panose="020B0604020202020204" pitchFamily="34" charset="0"/>
              </a:rPr>
              <a:t>признаков </a:t>
            </a:r>
            <a:r>
              <a:rPr lang="ru-RU" sz="2000" dirty="0">
                <a:latin typeface="ALS Sector Regular"/>
                <a:cs typeface="Arial" panose="020B0604020202020204" pitchFamily="34" charset="0"/>
              </a:rPr>
              <a:t>соответствует их смысловому </a:t>
            </a:r>
            <a:r>
              <a:rPr lang="ru-RU" sz="2000" dirty="0" smtClean="0">
                <a:latin typeface="ALS Sector Regular"/>
                <a:cs typeface="Arial" panose="020B0604020202020204" pitchFamily="34" charset="0"/>
              </a:rPr>
              <a:t>содержанию;</a:t>
            </a:r>
            <a:endParaRPr lang="ru-RU" sz="2000" dirty="0">
              <a:latin typeface="ALS Sector Regular"/>
              <a:cs typeface="Arial" panose="020B0604020202020204" pitchFamily="34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LS Sector Regular"/>
                <a:cs typeface="Arial" panose="020B0604020202020204" pitchFamily="34" charset="0"/>
              </a:rPr>
              <a:t>данные </a:t>
            </a:r>
            <a:r>
              <a:rPr lang="ru-RU" sz="2000" dirty="0">
                <a:latin typeface="ALS Sector Regular"/>
                <a:cs typeface="Arial" panose="020B0604020202020204" pitchFamily="34" charset="0"/>
              </a:rPr>
              <a:t>не содержат пропусков и </a:t>
            </a:r>
            <a:r>
              <a:rPr lang="ru-RU" sz="2000" dirty="0" smtClean="0">
                <a:latin typeface="ALS Sector Regular"/>
                <a:cs typeface="Arial" panose="020B0604020202020204" pitchFamily="34" charset="0"/>
              </a:rPr>
              <a:t>дубликатов;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LS Sector Regular"/>
              </a:rPr>
              <a:t>средние </a:t>
            </a:r>
            <a:r>
              <a:rPr lang="ru-RU" sz="2000" dirty="0">
                <a:latin typeface="ALS Sector Regular"/>
              </a:rPr>
              <a:t>значения </a:t>
            </a:r>
            <a:r>
              <a:rPr lang="ru-RU" sz="2000" dirty="0" smtClean="0">
                <a:latin typeface="ALS Sector Regular"/>
              </a:rPr>
              <a:t>переменных </a:t>
            </a:r>
            <a:r>
              <a:rPr lang="ru-RU" sz="2000" dirty="0">
                <a:latin typeface="ALS Sector Regular"/>
              </a:rPr>
              <a:t>находятся в </a:t>
            </a:r>
            <a:r>
              <a:rPr lang="ru-RU" sz="2000" dirty="0" smtClean="0">
                <a:latin typeface="ALS Sector Regular"/>
              </a:rPr>
              <a:t>разных диапазонах;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LS Sector Regular"/>
              </a:rPr>
              <a:t>минимальные значения неотрицательные, что соответствует природе данных;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LS Sector Regular"/>
              </a:rPr>
              <a:t>данные </a:t>
            </a:r>
            <a:r>
              <a:rPr lang="ru-RU" sz="2000" dirty="0">
                <a:latin typeface="ALS Sector Regular"/>
              </a:rPr>
              <a:t>распределены нормально, кроме </a:t>
            </a:r>
            <a:r>
              <a:rPr lang="ru-RU" sz="2000" dirty="0" smtClean="0">
                <a:latin typeface="ALS Sector Regular"/>
              </a:rPr>
              <a:t> </a:t>
            </a:r>
            <a:r>
              <a:rPr lang="ru-RU" sz="2000" dirty="0">
                <a:latin typeface="ALS Sector Regular"/>
              </a:rPr>
              <a:t>столбца "Угол </a:t>
            </a:r>
            <a:r>
              <a:rPr lang="ru-RU" sz="2000" dirty="0" smtClean="0">
                <a:latin typeface="ALS Sector Regular"/>
              </a:rPr>
              <a:t> нашивки</a:t>
            </a:r>
            <a:r>
              <a:rPr lang="ru-RU" sz="2000" dirty="0">
                <a:latin typeface="ALS Sector Regular"/>
              </a:rPr>
              <a:t>" - имеет всего два значения и столбец "Поверхностная плотность" - данные смещены влево. 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LS Sector Regular"/>
              </a:rPr>
              <a:t>облачный </a:t>
            </a:r>
            <a:r>
              <a:rPr lang="ru-RU" sz="2000" dirty="0">
                <a:latin typeface="ALS Sector Regular"/>
              </a:rPr>
              <a:t>тип распределения данных (</a:t>
            </a:r>
            <a:r>
              <a:rPr lang="ru-RU" sz="2000" dirty="0" smtClean="0">
                <a:latin typeface="ALS Sector Regular"/>
              </a:rPr>
              <a:t>отсутствия корреляции); 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LS Sector Regular"/>
              </a:rPr>
              <a:t>отсутствует </a:t>
            </a:r>
            <a:r>
              <a:rPr lang="ru-RU" sz="2000" dirty="0" err="1" smtClean="0">
                <a:latin typeface="ALS Sector Regular"/>
              </a:rPr>
              <a:t>мультиколлинеарность</a:t>
            </a:r>
            <a:r>
              <a:rPr lang="ru-RU" sz="2000" dirty="0" smtClean="0">
                <a:latin typeface="ALS Sector Regular"/>
              </a:rPr>
              <a:t>;</a:t>
            </a:r>
            <a:endParaRPr lang="ru-RU" sz="2000" dirty="0">
              <a:latin typeface="ALS Sector Regular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LS Sector Regular"/>
              </a:rPr>
              <a:t>данные имеют сложные зависимости, </a:t>
            </a:r>
            <a:r>
              <a:rPr lang="ru-RU" sz="2000" dirty="0">
                <a:latin typeface="ALS Sector Regular"/>
              </a:rPr>
              <a:t>могут быть подвержены шуму. </a:t>
            </a:r>
          </a:p>
        </p:txBody>
      </p:sp>
      <p:sp>
        <p:nvSpPr>
          <p:cNvPr id="14" name="AutoShape 6" descr="data:image/png;base64,iVBORw0KGgoAAAANSUhEUgAAAtIAAAGHCAYAAACdwbVzAAAAOXRFWHRTb2Z0d2FyZQBNYXRwbG90bGliIHZlcnNpb24zLjYuMiwgaHR0cHM6Ly9tYXRwbG90bGliLm9yZy8o6BhiAAAACXBIWXMAAA9hAAAPYQGoP6dpAAAlJElEQVR4nO3dfZSVdb3/4fcgDBJPCoKIoqAICYmRWgFaIBpih4N11ApK0MpM1Ew0LJe/KEk9+ZRJkspZoFlppZJlWhhpiVmocTAjQ9TA47MUCCoMsH9/uNiL4Zmv4IBc11qzFnvve9/7s++9GV5zz3eGmkqlUgkAALBZGjX0AAAAsD0S0gAAUEBIAwBAASENAAAFhDQAABQQ0gAAUEBIAwBAASENAAAFhDQAABQQ0gCbafLkyampqan30a5du/Tv3z+//OUvG3q8JEnnzp0zcuTIzb7fa6+9lrFjx+bee+/d4jMBvNMIaYBCkyZNyh//+Mc88MADue6667LTTjtlyJAh+cUvftHQoxV77bXX8o1vfENIA2yCxg09AMD26j3veU8OOeSQ6uWjjz46u+66a3784x9nyJAhDTgZAG8HZ6QBtpCdd945tbW1adKkSfW6BQsW5LTTTsuee+6Z2tra7Lvvvjn//POzdOnSJMkbb7yR3r17p2vXrlm4cGH1fs8//3w6dOiQ/v37Z8WKFUmSkSNHpkWLFnnssccycODANG/ePO3atcvpp5+e1157baPzzZs3L5/+9KfTvn37NG3aNAcccEAuv/zyrFy5Mkny9NNPp127dkmSb3zjG9VlKyVLRAB2BM5IAxRasWJFli9fnkqlkhdeeCGXXnpplixZkmHDhiV5M5IHDBiQuXPn5hvf+EZ69eqVP/zhD7n44oszc+bM3Hnnndl5553zk5/8JAcffHBOPvnk3HrrrVm5cmWGDx+eSqWSH//4x9lpp52qj1lXV5djjjkmX/jCF3LeeeflgQceyLhx4/LPf/5zg0tKXnrppfTt2zfLli3LhRdemM6dO+eXv/xlzjnnnMydOzfXXHNN9thjj9x99905+uij89nPfjaf+9znkqQa1wDUJ6QBCn3wgx+sd7lp06YZP358Bg0alCS54YYbMmvWrPzkJz/J8ccfnyQ56qij0qJFi4wZMyZTp07NUUcdlf333z8TJ07MJz7xiVx11VVZsGBB7r333tx9993ZY4896j3GsmXLMnr06Jx55pnV/TVp0iTnn39+pk+fnn79+q1z1iuuuCL/93//lz/96U95//vfnyQZNGhQVqxYke9///s566yz0q1btxx88MFJkr322mut5wdAfZZ2ABS68cYbM2PGjMyYMSN33XVXRowYkVGjRmX8+PFJkmnTpqV58+Y57rjj6t1v1VKJ3/72t9XrTjjhhHzxi1/Mueeem3HjxuVrX/tajjrqqHU+7vDhw+tdXnUG/He/+916Z502bVp69OhRjejVZ6lUKpk2bdqmPWkAqpyRBih0wAEHrPXDhv/85z/zla98JZ/+9KfzyiuvpEOHDqmpqal3v/bt26dx48Z55ZVX6l1/8sknZ8KECamtra2ecV5T48aN07Zt23rXdejQIUnW2t/qXnnllXTu3Hmt6zt27LjR+wKwbs5IA2xBvXr1yuuvv55//OMfadu2bV544YVUKpV627z44otZvnx5dtttt+p1S5YsyWc+85l069YtzZo1q65PXtPy5cvXit7nn38+SdYK7NW1bds2zz333FrXP/vss0lSbxYANo2QBtiCZs6cmeTNH9AbOHBgFi9enClTptTb5sYbb0ySDBw4sHrdqaeemnnz5uW2227L//zP/+SOO+7IlVdeuc7H+OEPf1jv8o9+9KMkSf/+/dc718CBA/O3v/0tjzzyyFqz1NTUZMCAAUneXOedJK+//vqGnygAlnYAlPrrX/+a5cuXJ3lzacRtt92WqVOn5mMf+1i6dOmSE088Md/73vcyYsSIPP300znwwANz//3356KLLsoxxxyTI488MkkyceLE3HTTTZk0aVJ69uyZnj175vTTT8+YMWPSr1+/euuaa2trc/nll2fx4sU59NBDq7+1Y/DgwTnssMPWO+uXv/zl3HjjjfnoRz+ab37zm9lnn31y55135pprrskXv/jFdOvWLUnSsmXL7LPPPvn5z3+egQMHpk2bNtltt93WuSwEYIdXAWCzTJo0qZKk3kfr1q0r733veytXXHFF5Y033qhu+8orr1ROPfXUyh577FFp3LhxZZ999ql89atfrW4za9asSrNmzSojRoyo9xhvvPFG5eCDD6507ty58q9//atSqVQqI0aMqDRv3rwya9asSv/+/SvNmjWrtGnTpvLFL36xsnjx4nr332effdba5z//+c/KsGHDKm3btq00adKk0r1798qll15aWbFiRb3t7rnnnkrv3r0rTZs2rSRZaz8AvKmmUllj8R4A26SRI0fmZz/7WRYvXtzQowAQa6QBAKCIkAYAgAKWdgAAQAFnpAEAoICQBgCAAkIaAAAKFP+HLCtXrsyzzz6bli1bpqamZkvOBAAADaJSqeTVV19Nx44d06jRhs85F4f0s88+m06dOpXeHQAAtlnz58/PXnvttcFtikO6ZcuW1Qdp1apV6W4AAGCbsWjRonTq1KnauhtSHNKrlnO0atVKSAMA8I6yKUuX/bAhAAAUENIAAFBASAMAQAEhDQAABYQ0AAAUENIAAFBASAMAQAEhDQAABYQ0AAAUENIAAFBASAMAQAEhDQAABYQ0AAAUENIAAFBASAMAQAEhDQAABYQ0AAAUENIAAFBASAMAQAEhDQAABYQ0AAAUENIAAFBASAMAQAEhDQAABYQ0AAAUENIAAFCgcUMPALxzVSqV1NXVNfQY26TVj02TJk1SU1PTwBNtnxw7oCEJaWCrqauryyWXXNLQY/AOdt5556W2trahxwB2UJZ2AABAAWekgbfFiFPenyZNdmroMbYZdXUrcsN1f07i2Gyu1Y8dQEMS0sDbokmTncTiejg2ANsnSzsA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IKQBAKCAkAYAgAJCGgAACghpAAAo0LihB2holUoldXV1SZImTZqkpqamgScCAHj7aaLNt8Ofka6rq8sll1ySSy65pPrmAQDY0WiizbfDhzQAAJ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QQ0gAAUEBIAwBAASENAAAFhDQAABTYbkP68ccfz1VXXZXHH3/8LW0DAEC5NXtr2rRpufDCCzNt2rQtts9t1XYZ0nV1dfnVr36VhQsX5le/+lXq6uqKtgEAoNyavbVw4cJMnz49lUol06dPz2uvvfaW97ktN9x2GdL3339/Fi9enCRZvHhx7r///qJtAAAot2ZvTZo0KZVKJUlSqVRyyy23vOV9bssN17ihB9hcCxYsqH6lk6T6Fc9BBx2UNm3abPI2q6zaJkmWLVv2Nj0L2DGs/ndq9b9r8Fb4vA1bx+Z+zl5Xby1atKjeNvPnz8+TTz6Zfffdd5Nm2JyG2xZsckgvXbo0S5curV5e80C9HSqVSu6666513nbXXXdl2LBh1T9vaJuamprqdat/u+CKK67YgtMCq1u+fGVqaxt6Ct4Jli9fWf2zz9uwddTV1aVp06brvX1DTbamW2+9NaNHj06jRhteCLEpnbd6w20LNnlpx8UXX5zWrVtXPzp16rQ151qnl19+OXPnzs3KlSvrXb9y5crMnTs3L7/88iZtAwBAufX11rq8/vrreeKJJ4r3uS033Cafkf7qV7+as88+u3p50aJFb3tM77bbbtlvv/3y5JNP1vuWQ6NGjdKlS5fstttuSbJJ26zSpEmT6p/PPvvs1DplBlvMsmXLqmcMGzfeLn8kg23Q6u8ln7dhy1n9c/bqfbQu62uydWnWrFm6du260cff1M7blmxySDdt2nSDp/jfDjU1NRk8eHCuueaatV60wYMHV0/3b8o2q+9zldraWp+QYSvZ1r4dx/bL523Y+jb2OXtDTbam4447bqPLOja2z3U13LZguztF1KZNm/Tr1696MGtqatKvX796C9A3ZRsAAMqtq7datWpVb5tOnTqlS5cub2mf23LDbXchnSSHHXZYWrRokSRp2bJlDjvssKJtAAAot2ZvnXTSSfUi+BOf+MRb3ue23HDbZUg3adIkxxxzTFq3bp3Bgwevcx3PpmwDAEC5NXurdevW1TPK/fr1y7ve9a63vM9tueG2u98jvUr37t3TvXv3t7wNAADl1uytI444IkccccQW3ee2ars8Iw0AAA1N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YQ0AAAUENIAAFBASAMAQAEhDQAABRo39AANrUmTJjnvvPOqfwYA2BFpos23w4d0TU1NamtrG3oMAIAGpYk2n6Ud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QEgDAEABIQ0AAAWENAAAFBDSAABQoHFDDwDsGOrqVjT0CNuU1Y+HY7N5HC9gWyGkgbfFDdf9uaFH2GY5NgDbJ0s7AACgQE2lUqmU3HHRokVp3bp1Fi5cmFatWm3puYB3gEqlkrq6uoYeY5u0+rFp0qRJampqGnii7ZNjB2xpm9O4lnYAW01NTU1qa2sbeoxtVtOmTRt6BADeAks7AACggJAGAIACQhoAAAoIaQAAKCCkAQCggJAGAIACQhoAAAoIaQAAKCCkAQCggJAGAIACQhoAAAoIaQAAKCCkAQCggJAGAIACQhoAAAoIaQAAKCCkAQCggJAGAIACQhoAAAoIaQAAKCCkAQCggJAGAIACQhoAAAoIaQAAKCCkAQCggJAGAIACQhoAAAo0Lr1jpVJJkixatGiLDQMAAA1pVduuat0NKQ7pV199NUnSqVOn0l0AAMA26dVXX03r1q03uE1NZVNyex1WrlyZZ599Ni1btkxNTU3RgGx9ixYtSqdOnTJ//vy0atWqocdhK/E67xi8zjsGr/OOweu87apUKnn11VfTsWPHNGq04VXQxWekGzVqlL322qv07rzNWrVq5S/qDsDrvGPwOu8YvM47Bq/ztmljZ6JX8cOGAABQQEgDAEABIf0O17Rp03z9619P06ZNG3oUtiKv847B67xj8DrvGLzO7wzFP2wIAAA7MmekAQCggJAGAIACQhoAAAoIaQAAKCCk36F+//vfZ8iQIenYsWNqamoyZcqUhh6JLeziiy/OoYcempYtW6Z9+/Y59thj8/jjjzf0WGxhEyZMSK9evar/aUOfPn1y1113NfRYbGUXX3xxampqctZZZzX0KGxBY8eOTU1NTb2PDh06NPRYvAVC+h1qyZIlOeiggzJ+/PiGHoWt5L777suoUaPy4IMPZurUqVm+fHk+8pGPZMmSJQ09GlvQXnvtlUsuuSQPPfRQHnrooRxxxBEZOnRoHnvssYYeja1kxowZue6669KrV6+GHoWtoGfPnnnuueeqH48++mhDj8RbUPxfhLNtGzx4cAYPHtzQY7AV3X333fUuT5o0Ke3bt8/DDz+cD33oQw00FVvakCFD6l3+1re+lQkTJuTBBx9Mz549G2gqtpbFixdn+PDhuf766zNu3LiGHoetoHHjxs5Cv4M4Iw3vEAsXLkyStGnTpoEnYWtZsWJFbr755ixZsiR9+vRp6HHYCkaNGpWPfvSjOfLIIxt6FLaSOXPmpGPHjunSpUs++clP5sknn2zokXgLnJGGd4BKpZKzzz47hx12WN7znvc09DhsYY8++mj69OmTN954Iy1atMjtt9+eHj16NPRYbGE333xzHnnkkcyYMaOhR2Er+cAHPpAbb7wx3bp1ywsvvJBx48alb9++eeyxx9K2bduGHo8CQhreAU4//fTMmjUr999/f0OPwlbQvXv3zJw5M//+979z6623ZsSIEbnvvvvE9DvI/Pnz86UvfSm/+c1vsvPOOzf0OGwlqy+5PPDAA9OnT5/st99+ueGGG3L22Wc34GSUEtKwnTvjjDNyxx135Pe//3322muvhh6HraC2tjZdu3ZNkhxyyCGZMWNGrrrqqlx77bUNPBlbysMPP5wXX3wxBx98cPW6FStW5Pe//33Gjx+fpUuXZqeddmrACdkamjdvngMPPDBz5sxp6FEoJKRhO1WpVHLGGWfk9ttvz7333psuXbo09Ei8TSqVSpYuXdrQY7AFDRw4cK3f3nDSSSfl3e9+d8aMGSOi36GWLl2a2bNn5/DDD2/oUSgkpN+hFi9enCeeeKJ6+amnnsrMmTPTpk2b7L333g04GVvKqFGj8qMf/Sg///nP07Jlyzz//PNJktatW6dZs2YNPB1byte+9rUMHjw4nTp1yquvvpqbb745995771q/tYXtW8uWLdf6+YbmzZunbdu2fu7hHeScc87JkCFDsvfee+fFF1/MuHHjsmjRoowYMaKhR6OQkH6HeuihhzJgwIDq5VVrr0aMGJHJkyc30FRsSRMmTEiS9O/fv971kyZNysiRI9/+gdgqXnjhhXzmM5/Jc889l9atW6dXr165++67c9RRRzX0aMBmeuaZZ/KpT30qL7/8ctq1a5cPfvCDefDBB7PPPvs09GgUqqlUKpWGHgIAALY3fo80AAAUENIAAFBASAMAQAEhDQAABYQ0AAAUENIAAFBASAMAQAEhDQAABYQ0AAAUENKwjXr++edzxhlnZN99903Tpk3TqVOnDBkyJL/97W8bejQAIEnjhh4AWNvTTz+dfv36ZZdddsm3v/3t9OrVK3V1dfn1r3+dUaNG5e9//3tDjwgAOzxnpGEbdNppp6WmpiZ//vOfc9xxx6Vbt27p2bNnzj777Dz44IPV7ebNm5ehQ4emRYsWadWqVU444YS88MIL9fY1YcKE7LfffqmtrU337t3zgx/8oHpb586dU1NTs86PyZMnJ0lqamoyZcqUevvs379/zjrrrOrlf/3rXznxxBOz66675l3velcGDx6cOXPmVG+fPHlydtlll3r72GWXXaqPkSRjx47Ne9/73nrbTJo0KQcccEB23nnnvPvd784111xTve3pp59OTU1NZs6cWe8+nTt3zne+853q5TXnnzhxYmpqaurNv2zZsnzlK1/JnnvumebNm+cDH/hA7r333mxITU1Namtr6x3vl156KU2bNk1NTU31urlz52bo0KHZfffd06JFixx66KG55557qrf3799/va/B2LFjq8/pwgsvzLBhw9KiRYt07NgxV1999VrzbOx5rnlskmTkyJE59thjN3neDR2Pjb1PbrrpphxyyCFp2bJlOnTokGHDhuXFF1+s3n7vvfeu91isvu9HH300RxxxRJo1a5a2bdvmlFNOyeLFi+s99rr2tfp7cM3nnaz9Pl3zPbls2bLst99+qampyb///e8Nzrv6e+CBBx7Ihz70oTRr1iydOnXKmWeemSVLltR77LFjx651/9XnW9drBzQ8IQ3bmAULFuTuu+/OqFGj0rx587VuX/UPfaVSybHHHpsFCxbkvvvuy9SpUzN37tx84hOfqG57++2350tf+lJGjx6dv/71r/nCF76Qk046Kb/73e+SJDNmzMhzzz2X5557LnvttVe+853vVC+vvp+NGTlyZB566KHccccd+eMf/5hKpZJjjjkmdXV1xcfh+uuvz/nnn59vfetbmT17di666KJccMEFueGGG4r3uWTJkvy///f/0qJFi3rXn3TSSZk+fXpuvvnmzJo1K8cff3yOPvroel8MrEv79u0zadKk6uVJkyalXbt29bZZvHhxjjnmmNxzzz35y1/+kkGDBmXIkCGZN29ekuS2226rHvM+ffpk9OjR1cvnnHNOdT+XXnppevXqlUceeSRf/epX8+UvfzlTp07drOe5KTY271uxbNmyXHjhhfnf//3fTJkyJU899VRGjhy51naPP/549Rg899xz9W577bXXcvTRR2fXXXfNjBkz8tOf/jT33HNPTj/99HrbVSqVevvaEhE6fvz4euHft2/f6oy33nprkqw196OPPppBgwbl4x//eGbNmpVbbrkl999//zrn7dmzZ/W+J5xwwlueF9j6LO2AbcwTTzyRSqWSd7/73Rvc7p577smsWbPy1FNPpVOnTkmSH/zgB+nZs2dmzJiRQw89NJdddllGjhyZ0047LUmqZ7Qvu+yyDBgwoF707bTTTmndunU6dOiwWfPOmTMnd9xxR6ZPn56+ffsmSX74wx+mU6dOmTJlSo4//vjN2t8qF154YS6//PJ8/OMfT5J06dIlf/vb33LttddmxIgRRfv89re/nR49emT58uXV6+bOnZsf//jHeeaZZ9KxY8ckyTnnnJO77747kyZNykUXXbTe/X32s5/NxIkTM2bMmCRvngU++eSTc+GFF1a3Oeigg3LQQQdVL48bNy6333577rjjjpx++ulp06ZN9bba2tq0aNFina9Bv379ct555yVJunXrlunTp+fKK6/MUUcdtUnPc1NtbN634uSTT67+ed999813v/vdvP/978/ixYvrRX/79u3X+g7GKj/84Q/z+uuv58Ybb6x+oTl+/PgMGTIk//3f/53dd989SapfxK36LkPr1q3f0uwLFizIuHHjMmbMmFxwwQVJ3ny9Vr1Wq17HNV+7Sy+9NMOGDauemd9///3z3e9+Nx/+8IczYcKE7LzzztV5mzVrVr1/s2bNsnTp0rc0M7D1OSMN25hVZ9JW/9bwusyePTudOnWqRnSS9OjRI7vssktmz55d3aZfv3717tevX7/q7ZvqU5/6VFq0aFH9+MMf/lBvjsaNG+cDH/hA9bq2bdume/fum/04q7z00kuZP39+PvvZz9Z73HHjxmXu3Ln1tu3bt2+9bdZ35vTZZ5/NFVdckcsuu6ze9Y888kgqlUq6detWbz/33XffWo+1pt69e2eXXXbJtGnT8rvf/S6tWrXK+973vnrbLFmyJF/5yleqr02LFi3y97//fbPP8Pbp02ety+s6vut7nptqY/NedNFF6z3eG3qfJMlf/vKXDB06NPvss09atmyZ/v37J8lmHYvZs2fnoIMOqvfdmn79+mXlypV5/PHHq9ctWrQojRo1SrNmzda7r1/+8pf15j311FPXu+03v/nNDBgwIIcddtgmz5okDz/8cCZPnlzvcQYNGpSVK1fmqaeeqjfvur4DtboxY8akRYsWadeuXQ4//PBMmzZts2YBtjxnpGEbs//++6empiazZ89eaw3n6iqVyjpje83r19xmfffbkCuvvDJHHnlk9fLw4cPr7W9z5tsUK1euTPLm8o7VAz1588z56m655ZYccMAB1cur4mxN559/fo4//vi11mGvXLkyO+20Ux5++OG19r0pSyNOOeWUXH/99alUKvn85z+/1u3nnntufv3rX+eyyy5L165d06xZsxx33HFZtmzZRve9Mes6vut7nptqY/Oeeuqp9ZYdrDqLn2z4fbJkyZJ85CMfyUc+8pHcdNNNadeuXebNm5dBgwZt1rHY0Ptq9eufffbZ7L777mnUaP3niwYMGJAJEyZUL992223r/A7EnDlzMnHixMycOTPPPPPMJs+avPn++sIXvpAzzzxzrdv23nvvevOufizX5dxzz83IkSPz2muv5eqrr87QoUPzzDPPvOWz7UA5IQ3bmDZt2mTQoEH53ve+lzPPPHOts1T//ve/s8suu6RHjx6ZN29e5s+fXz0r/be//S0LFy6shuUBBxyQ+++/PyeeeGL1/g888EC98NwUHTp0SNeuXauXVz/Lt2oJwZ/+9Kfq0o5XXnkl//jHPzb7cVbZfffds+eee+bJJ5+sF2Pr0qlTp3qzNW689qe1mTNn5mc/+1m9M5ar9O7dOytWrMiLL76Yww8/fLNnHTZsWL72ta+lUqlk4sSJa/16wj/84Q8ZOXJkPvaxjyV5cw3y008/vdmPs/oPma66vObynw09z021sXnbtGlTbznK6jb0Pvn73/+el19+OZdcckn1/frQQw9t9nw9evTIDTfckCVLllT/bkyfPj2NGjVKt27dqtvNmDEjvXv33uC+mjdvXm/e9u3br3O7MWPG5HOf+1y6du262SH9vve9L4899li9x1nTypUr88gjj2TUqFEb3Nduu+1W3c/Xv/71TJw4MXPmzMkhhxyyWTMBW46Qhm3QNddck759++b9739/vvnNb6ZXr15Zvnx5pk6dmgkTJmT27Nk58sgj06tXrwwfPjzf+c53snz58px22mn58Ic/XP2H9dxzz80JJ5yQ973vfRk4cGB+8Ytf5Lbbbtuk38Kwqfbff/8MHTo0n//853PttdemZcuWOe+887Lnnntm6NCh9bZ944036l2uq6urXrfmet6xY8fmzDPPTKtWrTJ48OAsXbo0Dz30UP71r3/l7LPP3qwZL7vssowePXqdZ/y6deuW4cOH58QTT8zll1+e3r175+WXX860adNy4IEH5phjjtngvlu0aJHvf//7WblyZVq2bLnW7V27ds1tt92WIUOGpKamJhdccEH1jPvmmD59er797W/n2GOPzdSpU/PTn/40d9555yY/z1WWL19e73VYsWJFVq5cmbq6ujRp0mSLzbumvffeO7W1tbn66qtz6qmn5q9//Wu9teSbavjw4fn617+eESNGZOzYsXnppZdyxhln5DOf+Ux23333LF68OBMnTsyPfvSj/OQnP3nLcz/xxBOZN29ennjiiaL7jxkzJh/84AczatSofP7zn0/z5s0ze/bsTJ06NVdffXXmz5+fsWPH5sUXX8wnP/nJDe5r1Wv3+uuv57rrrkuzZs2y3377Fc0FbBnWSMM2qEuXLnnkkUcyYMCAjB49Ou95z3ty1FFH5be//W31W9GrfiXYrrvumg996EM58sgjs+++++aWW26p7ufYY4/NVVddlUsvvTQ9e/bMtddem0mTJq13+UOpSZMm5eCDD85//Md/pE+fPqlUKvnVr36VJk2aVLdZuHBhmjVrVv1YuHBhTjnllOrlb33rW/X2+bnPfS4TJ07M5MmTc+CBB+bDH/5wJk+enC5dumz2fC1btsy55567wflPPPHEjB49Ot27d89//ud/5k9/+lO99ecbctxxx633tyxceeWV2XXXXdO3b98MGTIkgwYNWmsd9aYYPXp0Hn744fTu3bv6g5iDBg2qt83Gnmfy5hdXq78ON910U37xi19Ul6VsqXnX1K5du0yePDk//elP06NHj1xyySVF67jf9a535de//nUWLFiQQw89NMcdd1wGDhyY8ePHJ0mmTp2a66+/Ptdee23+67/+6y3PvWTJkpx//vnrPQu/Mb169cp9992XOXPm5PDDD0/v3r1zwQUXZI899kiSXHXVVXniiSfym9/8ZqPvt1WvXceOHXPnnXfm1ltvza677lo0F7Bl1FTWt8ARgG1C586dc9ZZZ9X7ncxb0pQpUzJlypR6v9cbgI1zRhpgB7fTTjvV++4BAJvGGmmAHdyQIUMyZMiQhh4DYLtjaQcAABSwtAMAAAoIaQAAKCCkAQCggJAGAIACQhoAAAoIaQAAKCCkAQCggJAGAIAC/x8Xo8gtyYuEl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26" y="1594357"/>
            <a:ext cx="6199610" cy="1886974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2000" dirty="0" smtClean="0"/>
              <a:t>На этапе предобработки данных реализуется: </a:t>
            </a:r>
          </a:p>
          <a:p>
            <a:r>
              <a:rPr lang="ru-RU" sz="2000" dirty="0" smtClean="0"/>
              <a:t>очистка данных;</a:t>
            </a:r>
          </a:p>
          <a:p>
            <a:r>
              <a:rPr lang="ru-RU" sz="2000" dirty="0" smtClean="0"/>
              <a:t>заполнение пропусков;</a:t>
            </a:r>
          </a:p>
          <a:p>
            <a:r>
              <a:rPr lang="ru-RU" sz="2000" dirty="0" smtClean="0"/>
              <a:t>преобразование данных (изменение формата).</a:t>
            </a:r>
            <a:endParaRPr lang="ru-RU" sz="2000" dirty="0"/>
          </a:p>
          <a:p>
            <a:pPr marL="76200" indent="0">
              <a:buNone/>
            </a:pP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endParaRPr lang="ru-RU" sz="2200" dirty="0" smtClean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4841383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098" name="Picture 2" descr="Бокс Плот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53" y="1594357"/>
            <a:ext cx="3501619" cy="188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Бокс Плот-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13" y="3671082"/>
            <a:ext cx="3548399" cy="189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xmlns="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25" y="3940395"/>
            <a:ext cx="6298763" cy="2341256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000" dirty="0" smtClean="0"/>
              <a:t>Сравнительный </a:t>
            </a:r>
            <a:r>
              <a:rPr lang="ru-RU" sz="2000" dirty="0"/>
              <a:t>анализ показал, что средние значения после удаления выбросов изменились незначительно. </a:t>
            </a:r>
          </a:p>
          <a:p>
            <a:pPr marL="76200" indent="0">
              <a:buNone/>
            </a:pPr>
            <a:r>
              <a:rPr lang="ru-RU" sz="2000" dirty="0" smtClean="0"/>
              <a:t>Выбросы </a:t>
            </a:r>
            <a:r>
              <a:rPr lang="ru-RU" sz="2000" dirty="0"/>
              <a:t>удалены, так как их, по сравнению с общим количеством данных, немного и это не </a:t>
            </a:r>
            <a:r>
              <a:rPr lang="ru-RU" sz="2000" dirty="0" smtClean="0"/>
              <a:t>отразится </a:t>
            </a:r>
            <a:r>
              <a:rPr lang="ru-RU" sz="2000" dirty="0"/>
              <a:t>негативно на </a:t>
            </a:r>
            <a:r>
              <a:rPr lang="ru-RU" sz="2000" dirty="0" smtClean="0"/>
              <a:t>данных</a:t>
            </a:r>
            <a:r>
              <a:rPr lang="ru-RU" sz="2000" dirty="0"/>
              <a:t>. </a:t>
            </a:r>
            <a:endParaRPr lang="ru-RU" sz="2000" dirty="0" smtClean="0"/>
          </a:p>
          <a:p>
            <a:pPr marL="76200" indent="0">
              <a:buNone/>
            </a:pPr>
            <a:r>
              <a:rPr lang="ru-RU" sz="2000" dirty="0" smtClean="0"/>
              <a:t>Удалено: 87 строк.</a:t>
            </a:r>
            <a:r>
              <a:rPr lang="en-US" sz="2000" dirty="0" smtClean="0"/>
              <a:t> </a:t>
            </a:r>
            <a:r>
              <a:rPr lang="ru-RU" sz="2000" dirty="0" smtClean="0"/>
              <a:t>Потеряно: 8,5% данных. </a:t>
            </a:r>
          </a:p>
          <a:p>
            <a:pPr marL="76200" indent="0">
              <a:buNone/>
            </a:pPr>
            <a:endParaRPr lang="ru-RU" sz="2000" dirty="0" smtClean="0"/>
          </a:p>
        </p:txBody>
      </p:sp>
      <p:sp>
        <p:nvSpPr>
          <p:cNvPr id="13" name="Текст 1">
            <a:extLst>
              <a:ext uri="{FF2B5EF4-FFF2-40B4-BE49-F238E27FC236}">
                <a16:creationId xmlns:a16="http://schemas.microsoft.com/office/drawing/2014/main" xmlns="" id="{D2E8A5C6-F120-492A-B908-124489466D7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73629" y="3355709"/>
            <a:ext cx="6028020" cy="5846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600" dirty="0" smtClean="0">
                <a:solidFill>
                  <a:srgbClr val="F1BE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  <a:endParaRPr lang="ru-RU" sz="2600" dirty="0">
              <a:solidFill>
                <a:srgbClr val="F1BE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8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651594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Обучение, тестирование, выводы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88152" y="1580239"/>
            <a:ext cx="28974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4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7400" algn="l"/>
              </a:tabLst>
            </a:pPr>
            <a:r>
              <a:rPr kumimoji="0" lang="en-US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</a:t>
            </a:r>
            <a:r>
              <a:rPr kumimoji="0" lang="en-US" alt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RandomForestRegressor</a:t>
            </a:r>
            <a:r>
              <a:rPr kumimoji="0" lang="en-US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»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44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7400" algn="l"/>
              </a:tabLst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5" name="Picture 1" descr="RandomForestRegres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469" y="2024052"/>
            <a:ext cx="2524150" cy="202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		</a:t>
            </a:r>
            <a:r>
              <a:rPr kumimoji="0" lang="ru-RU" alt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8" name="Picture 4" descr="PolynomialFeatu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556" y="2029831"/>
            <a:ext cx="2551169" cy="204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47917"/>
              </p:ext>
            </p:extLst>
          </p:nvPr>
        </p:nvGraphicFramePr>
        <p:xfrm>
          <a:off x="357435" y="1572916"/>
          <a:ext cx="5808536" cy="449737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47103"/>
                <a:gridCol w="1132725"/>
                <a:gridCol w="1004272"/>
                <a:gridCol w="1224436"/>
              </a:tblGrid>
              <a:tr h="499118">
                <a:tc rowSpan="2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accent1"/>
                          </a:solidFill>
                        </a:rPr>
                        <a:t>Модели</a:t>
                      </a:r>
                      <a:endParaRPr lang="ru-RU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accent1"/>
                          </a:solidFill>
                        </a:rPr>
                        <a:t>Метрики</a:t>
                      </a:r>
                      <a:endParaRPr lang="ru-RU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49911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effectLst/>
                        </a:rPr>
                        <a:t>R</a:t>
                      </a:r>
                      <a:r>
                        <a:rPr lang="ru-RU" sz="1400" b="1" baseline="30000" dirty="0" smtClean="0">
                          <a:effectLst/>
                        </a:rPr>
                        <a:t>2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dirty="0" smtClean="0">
                          <a:effectLst/>
                        </a:rPr>
                        <a:t>MAE</a:t>
                      </a:r>
                      <a:endParaRPr lang="ru-RU" sz="14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MSE</a:t>
                      </a:r>
                      <a:endParaRPr lang="ru-RU" b="1" dirty="0"/>
                    </a:p>
                  </a:txBody>
                  <a:tcPr/>
                </a:tc>
              </a:tr>
              <a:tr h="1197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dirty="0" smtClean="0">
                          <a:effectLst/>
                        </a:rPr>
                        <a:t>«</a:t>
                      </a:r>
                      <a:r>
                        <a:rPr lang="ru-RU" sz="1400" b="1" dirty="0" err="1" smtClean="0">
                          <a:effectLst/>
                        </a:rPr>
                        <a:t>GradientBoosting</a:t>
                      </a:r>
                      <a:endParaRPr lang="en-US" sz="1400" b="1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dirty="0" err="1" smtClean="0">
                          <a:effectLst/>
                        </a:rPr>
                        <a:t>Regressor</a:t>
                      </a:r>
                      <a:r>
                        <a:rPr lang="ru-RU" sz="1400" b="1" dirty="0" smtClean="0">
                          <a:effectLst/>
                        </a:rPr>
                        <a:t>»</a:t>
                      </a:r>
                      <a:endParaRPr lang="ru-RU" sz="14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b="1" dirty="0">
                          <a:effectLst/>
                        </a:rPr>
                        <a:t>-0.08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b="1" dirty="0">
                          <a:effectLst/>
                        </a:rPr>
                        <a:t>2.45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b="1" dirty="0">
                          <a:effectLst/>
                        </a:rPr>
                        <a:t>9.45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97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dirty="0" smtClean="0">
                          <a:effectLst/>
                        </a:rPr>
                        <a:t>«</a:t>
                      </a:r>
                      <a:r>
                        <a:rPr lang="ru-RU" sz="1400" b="1" dirty="0" err="1" smtClean="0">
                          <a:effectLst/>
                        </a:rPr>
                        <a:t>RandomForest</a:t>
                      </a:r>
                      <a:endParaRPr lang="en-US" sz="1400" b="1" dirty="0" smtClean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dirty="0" err="1" smtClean="0">
                          <a:effectLst/>
                        </a:rPr>
                        <a:t>Regressor</a:t>
                      </a:r>
                      <a:r>
                        <a:rPr lang="ru-RU" sz="1400" b="1" dirty="0" smtClean="0">
                          <a:effectLst/>
                        </a:rPr>
                        <a:t>»</a:t>
                      </a:r>
                      <a:endParaRPr lang="ru-RU" sz="1400" b="1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b="1" dirty="0">
                          <a:effectLst/>
                        </a:rPr>
                        <a:t>-0.03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b="1" dirty="0">
                          <a:effectLst/>
                        </a:rPr>
                        <a:t>2.43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b="1" dirty="0">
                          <a:effectLst/>
                        </a:rPr>
                        <a:t>8.95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03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«</a:t>
                      </a:r>
                      <a:r>
                        <a:rPr lang="ru-RU" sz="14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PolynomialFeatures</a:t>
                      </a:r>
                      <a:r>
                        <a:rPr lang="ru-RU" sz="1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»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b="1" dirty="0">
                          <a:effectLst/>
                        </a:rPr>
                        <a:t>-0.08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b="1" dirty="0">
                          <a:effectLst/>
                        </a:rPr>
                        <a:t>2.47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4450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57400" algn="l"/>
                        </a:tabLst>
                      </a:pPr>
                      <a:r>
                        <a:rPr lang="ru-RU" sz="1400" b="1" dirty="0">
                          <a:effectLst/>
                        </a:rPr>
                        <a:t>9.39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8" name="Прямоугольник 17"/>
          <p:cNvSpPr/>
          <p:nvPr/>
        </p:nvSpPr>
        <p:spPr>
          <a:xfrm>
            <a:off x="9246918" y="1490715"/>
            <a:ext cx="24144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44500" algn="ctr">
              <a:lnSpc>
                <a:spcPct val="150000"/>
              </a:lnSpc>
              <a:tabLst>
                <a:tab pos="2057400" algn="l"/>
              </a:tabLst>
            </a:pP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«</a:t>
            </a:r>
            <a:r>
              <a:rPr lang="ru-RU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PolynomialFeatures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»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7403486" y="4017160"/>
            <a:ext cx="31782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4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7400" algn="l"/>
              </a:tabLst>
            </a:pPr>
            <a:r>
              <a:rPr kumimoji="0" lang="en-US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</a:t>
            </a:r>
            <a:r>
              <a:rPr kumimoji="0" lang="en-US" alt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GradientBoostingRegressor</a:t>
            </a:r>
            <a:r>
              <a:rPr kumimoji="0" lang="en-US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»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44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7400" algn="l"/>
              </a:tabLst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51" name="Picture 7" descr="GradientBoostingRegres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544" y="4445969"/>
            <a:ext cx="2658538" cy="212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6027385" y="47692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43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1135</TotalTime>
  <Words>627</Words>
  <Application>Microsoft Office PowerPoint</Application>
  <PresentationFormat>Широкоэкранный</PresentationFormat>
  <Paragraphs>134</Paragraphs>
  <Slides>13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Noto Sans Symbols</vt:lpstr>
      <vt:lpstr>Wingdings</vt:lpstr>
      <vt:lpstr>Times New Roman</vt:lpstr>
      <vt:lpstr>ALS Sector Regular</vt:lpstr>
      <vt:lpstr>ALS Sector Bold</vt:lpstr>
      <vt:lpstr>Roboto Black</vt:lpstr>
      <vt:lpstr>Arial</vt:lpstr>
      <vt:lpstr>Open Sans</vt:lpstr>
      <vt:lpstr>If,kjyVUNE_28012021</vt:lpstr>
      <vt:lpstr>  Выпускная квалификационная работа по курсу «Data Science Pro»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HP</cp:lastModifiedBy>
  <cp:revision>136</cp:revision>
  <dcterms:created xsi:type="dcterms:W3CDTF">2021-02-24T09:03:25Z</dcterms:created>
  <dcterms:modified xsi:type="dcterms:W3CDTF">2025-02-27T11:22:31Z</dcterms:modified>
</cp:coreProperties>
</file>